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0083800" cy="7556500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3240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2884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766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3240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2884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611720" y="241200"/>
            <a:ext cx="6860160" cy="61221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3240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884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766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63240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2884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611720" y="241200"/>
            <a:ext cx="6860160" cy="61221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63240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884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9766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63240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2884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1611720" y="241200"/>
            <a:ext cx="6860160" cy="61221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63240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88480" y="242712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9766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63240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288480" y="4463640"/>
            <a:ext cx="252900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611720" y="241200"/>
            <a:ext cx="6860160" cy="61221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/>
            <a:endParaRPr lang="en-AU" sz="3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389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01480" y="446364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01480" y="2427120"/>
            <a:ext cx="383292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76680" y="4463640"/>
            <a:ext cx="7854480" cy="1859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/>
          </p:nvPr>
        </p:nvSpPr>
        <p:spPr>
          <a:xfrm>
            <a:off x="3428640" y="7027560"/>
            <a:ext cx="322632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504360" y="7027560"/>
            <a:ext cx="231876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9357480" y="6874920"/>
            <a:ext cx="267480" cy="22248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488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7960"/>
            <a:ext cx="9074880" cy="4382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76680" y="2427120"/>
            <a:ext cx="7854480" cy="389844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28640" y="7027560"/>
            <a:ext cx="322632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504360" y="7027560"/>
            <a:ext cx="231876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9357480" y="6874920"/>
            <a:ext cx="267480" cy="22248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56360" y="2342520"/>
            <a:ext cx="8570880" cy="1341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3428640" y="7027560"/>
            <a:ext cx="322632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04360" y="7027560"/>
            <a:ext cx="231876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9357480" y="6874920"/>
            <a:ext cx="267480" cy="22248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767960"/>
            <a:ext cx="9074880" cy="4382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11720" y="241200"/>
            <a:ext cx="6860160" cy="13204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ftr"/>
          </p:nvPr>
        </p:nvSpPr>
        <p:spPr>
          <a:xfrm>
            <a:off x="3428640" y="7027560"/>
            <a:ext cx="322632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504360" y="7027560"/>
            <a:ext cx="2318760" cy="377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126" name="PlaceHolder 4"/>
          <p:cNvSpPr>
            <a:spLocks noGrp="1"/>
          </p:cNvSpPr>
          <p:nvPr>
            <p:ph type="sldNum"/>
          </p:nvPr>
        </p:nvSpPr>
        <p:spPr>
          <a:xfrm>
            <a:off x="9357480" y="6874920"/>
            <a:ext cx="267480" cy="22248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AU" sz="2400" spc="-1" dirty="0"/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767960"/>
            <a:ext cx="9074880" cy="4382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fam.sanger.ac.uk/" TargetMode="External"/><Relationship Id="rId2" Type="http://schemas.openxmlformats.org/officeDocument/2006/relationships/hyperlink" Target="http://hmmer.janelia.org/search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apps/mediawiki/amos/index.php?title=AMOS" TargetMode="External"/><Relationship Id="rId2" Type="http://schemas.openxmlformats.org/officeDocument/2006/relationships/hyperlink" Target="http://soap.genomics.org.cn/soapdenovo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ll.ox.ac.uk/project-stampy" TargetMode="External"/><Relationship Id="rId2" Type="http://schemas.openxmlformats.org/officeDocument/2006/relationships/hyperlink" Target="http://bowtie-bio.sourceforge.net/index.shtm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18880" y="1901160"/>
            <a:ext cx="8002440" cy="360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7620" algn="ctr">
              <a:lnSpc>
                <a:spcPts val="3715"/>
              </a:lnSpc>
              <a:spcBef>
                <a:spcPts val="10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</a:t>
            </a:r>
            <a:r>
              <a:rPr lang="en-AU" sz="3200" b="0" strike="noStrike" spc="-18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Analysis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AU" sz="3200" b="0" strike="noStrike" spc="-1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Lecture 2: 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800" b="1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Pairwise Alignment</a:t>
            </a:r>
            <a:endParaRPr lang="en-AU" sz="4800" b="0" strike="noStrike" spc="-1" dirty="0">
              <a:latin typeface="Calibri" panose="020F0502020204030204" pitchFamily="34" charset="0"/>
            </a:endParaRPr>
          </a:p>
          <a:p>
            <a:pPr marL="5080" algn="ctr">
              <a:lnSpc>
                <a:spcPct val="100000"/>
              </a:lnSpc>
            </a:pPr>
            <a:endParaRPr lang="en-AU" sz="4800" b="0" strike="noStrike" spc="-1" dirty="0">
              <a:latin typeface="Calibri" panose="020F0502020204030204" pitchFamily="34" charset="0"/>
            </a:endParaRPr>
          </a:p>
          <a:p>
            <a:pPr marL="5080" algn="ctr">
              <a:lnSpc>
                <a:spcPct val="100000"/>
              </a:lnSpc>
            </a:pPr>
            <a:endParaRPr lang="en-AU" sz="4800" b="0" strike="noStrike" spc="-1" dirty="0">
              <a:latin typeface="Calibri" panose="020F0502020204030204" pitchFamily="34" charset="0"/>
            </a:endParaRPr>
          </a:p>
          <a:p>
            <a:pPr marL="5080" algn="ctr">
              <a:lnSpc>
                <a:spcPct val="100000"/>
              </a:lnSpc>
            </a:pPr>
            <a:endParaRPr lang="en-AU" sz="4800" b="0" strike="noStrike" spc="-1" dirty="0">
              <a:latin typeface="Calibri" panose="020F0502020204030204" pitchFamily="34" charset="0"/>
            </a:endParaRPr>
          </a:p>
          <a:p>
            <a:pPr marL="5080" algn="ctr">
              <a:lnSpc>
                <a:spcPct val="100000"/>
              </a:lnSpc>
            </a:pPr>
            <a:r>
              <a:rPr lang="en-AU" sz="2000" b="0" strike="noStrike" spc="-63" dirty="0">
                <a:solidFill>
                  <a:srgbClr val="191919"/>
                </a:solidFill>
                <a:latin typeface="Calibri" panose="020F0502020204030204" pitchFamily="34" charset="0"/>
              </a:rPr>
              <a:t>Adapted from Dr.</a:t>
            </a:r>
            <a:r>
              <a:rPr lang="en-AU" sz="20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Morgan</a:t>
            </a:r>
            <a:r>
              <a:rPr lang="en-AU" sz="20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Langille’s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L</a:t>
            </a:r>
            <a:r>
              <a:rPr lang="en-AU" sz="2000" b="0" strike="noStrike" spc="-63" dirty="0">
                <a:solidFill>
                  <a:srgbClr val="191919"/>
                </a:solidFill>
                <a:latin typeface="Calibri" panose="020F0502020204030204" pitchFamily="34" charset="0"/>
              </a:rPr>
              <a:t>ecture </a:t>
            </a:r>
            <a:endParaRPr lang="en-AU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93FF9-20D5-16A3-EBE4-09A54A624F56}"/>
              </a:ext>
            </a:extLst>
          </p:cNvPr>
          <p:cNvSpPr txBox="1"/>
          <p:nvPr/>
        </p:nvSpPr>
        <p:spPr>
          <a:xfrm>
            <a:off x="2520230" y="4859509"/>
            <a:ext cx="5043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" algn="ctr">
              <a:lnSpc>
                <a:spcPct val="100000"/>
              </a:lnSpc>
            </a:pPr>
            <a:r>
              <a:rPr lang="en-US" spc="-6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sz="1800" spc="-6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/05/2024</a:t>
            </a:r>
          </a:p>
          <a:p>
            <a:pPr marL="3810" algn="ctr">
              <a:lnSpc>
                <a:spcPct val="100000"/>
              </a:lnSpc>
            </a:pPr>
            <a:r>
              <a:rPr lang="en-US" sz="1800" spc="-6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Phuc-</a:t>
            </a:r>
            <a:r>
              <a:rPr lang="en-US" sz="1800" spc="-6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</a:t>
            </a:r>
            <a:r>
              <a:rPr lang="en-US" sz="1800" spc="-6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Luu, PhD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1855440" y="553680"/>
            <a:ext cx="635652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One</a:t>
            </a:r>
            <a:r>
              <a:rPr lang="en-AU" sz="4400" b="1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1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tool</a:t>
            </a:r>
            <a:r>
              <a:rPr lang="en-AU" sz="4400" b="1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does not</a:t>
            </a:r>
            <a:r>
              <a:rPr lang="en-AU" sz="4400" b="1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do</a:t>
            </a:r>
            <a:r>
              <a:rPr lang="en-AU" sz="4400" b="1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it</a:t>
            </a:r>
            <a:r>
              <a:rPr lang="en-AU" sz="4400" b="1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all</a:t>
            </a:r>
            <a:endParaRPr lang="en-AU" sz="4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923400" y="1718280"/>
            <a:ext cx="542952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Blast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may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give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you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an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answer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1031400" y="311400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1355040" y="2993400"/>
            <a:ext cx="8219880" cy="8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1480" rIns="0" bIns="0"/>
          <a:lstStyle/>
          <a:p>
            <a:pPr marL="12700">
              <a:lnSpc>
                <a:spcPts val="3120"/>
              </a:lnSpc>
              <a:spcBef>
                <a:spcPts val="405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BUT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you could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find the answer much quicker or with </a:t>
            </a:r>
            <a:r>
              <a:rPr lang="en-AU" sz="2800" b="0" strike="noStrike" spc="-76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more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precision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by using the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right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tool!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031840" y="627840"/>
            <a:ext cx="676368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Typical BLAST output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5" name="Picture 15"/>
          <p:cNvPicPr/>
          <p:nvPr/>
        </p:nvPicPr>
        <p:blipFill>
          <a:blip r:embed="rId2"/>
          <a:srcRect l="11945" t="7959" r="12524" b="904"/>
          <a:stretch>
            <a:fillRect/>
          </a:stretch>
        </p:blipFill>
        <p:spPr>
          <a:xfrm>
            <a:off x="149760" y="1659960"/>
            <a:ext cx="3214800" cy="3472560"/>
          </a:xfrm>
          <a:prstGeom prst="rect">
            <a:avLst/>
          </a:prstGeom>
          <a:ln>
            <a:noFill/>
          </a:ln>
        </p:spPr>
      </p:pic>
      <p:pic>
        <p:nvPicPr>
          <p:cNvPr id="236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3441240" y="1744200"/>
            <a:ext cx="3048840" cy="2631240"/>
          </a:xfrm>
          <a:prstGeom prst="rect">
            <a:avLst/>
          </a:prstGeom>
          <a:ln>
            <a:noFill/>
          </a:ln>
        </p:spPr>
      </p:pic>
      <p:pic>
        <p:nvPicPr>
          <p:cNvPr id="237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567840" y="1744200"/>
            <a:ext cx="3252600" cy="3303000"/>
          </a:xfrm>
          <a:prstGeom prst="rect">
            <a:avLst/>
          </a:prstGeom>
          <a:ln>
            <a:noFill/>
          </a:ln>
        </p:spPr>
      </p:pic>
      <p:pic>
        <p:nvPicPr>
          <p:cNvPr id="238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1886040" y="5210280"/>
            <a:ext cx="6158520" cy="21211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261000" y="7097400"/>
            <a:ext cx="5584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200" b="0" strike="noStrike" spc="-1" dirty="0">
                <a:solidFill>
                  <a:srgbClr val="000000"/>
                </a:solidFill>
                <a:latin typeface="Calibri"/>
              </a:rPr>
              <a:t>https://en.wikipedia.org/wiki/Sequence_alignment</a:t>
            </a:r>
            <a:endParaRPr lang="en-AU" sz="12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927720" y="315000"/>
            <a:ext cx="8082720" cy="67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Distance related proteins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1" name="Picture 3"/>
          <p:cNvPicPr/>
          <p:nvPr/>
        </p:nvPicPr>
        <p:blipFill>
          <a:blip r:embed="rId2"/>
          <a:srcRect b="36184"/>
          <a:stretch>
            <a:fillRect/>
          </a:stretch>
        </p:blipFill>
        <p:spPr>
          <a:xfrm>
            <a:off x="2250360" y="1247040"/>
            <a:ext cx="5880960" cy="535788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333360" y="7075800"/>
            <a:ext cx="31003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000000"/>
                </a:solidFill>
                <a:latin typeface="Calibri"/>
              </a:rPr>
              <a:t>10.1186/1471-2105-6-108</a:t>
            </a:r>
            <a:endParaRPr lang="en-AU" sz="1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3696840" y="953640"/>
            <a:ext cx="288180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PSI-BLAST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398240" y="1935000"/>
            <a:ext cx="7499520" cy="463824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423720" y="6976080"/>
            <a:ext cx="3733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000000"/>
                </a:solidFill>
                <a:latin typeface="Calibri"/>
              </a:rPr>
              <a:t>10.1016/S0968-0004(01)02039-4</a:t>
            </a:r>
            <a:endParaRPr lang="en-AU" sz="1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3696840" y="953640"/>
            <a:ext cx="288180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PSI-BLAST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23720" y="6976080"/>
            <a:ext cx="3733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000000"/>
                </a:solidFill>
                <a:latin typeface="Calibri"/>
              </a:rPr>
              <a:t>10.1016/S0968-0004(01)02039-4</a:t>
            </a:r>
            <a:endParaRPr lang="en-AU" sz="18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25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2800" y="2112480"/>
            <a:ext cx="6856920" cy="277092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1521360" y="5249520"/>
            <a:ext cx="685692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AU" sz="1800" b="0" strike="noStrike" spc="-1" dirty="0">
                <a:solidFill>
                  <a:srgbClr val="000000"/>
                </a:solidFill>
                <a:latin typeface="Calibri"/>
              </a:rPr>
              <a:t>An example of high-scoring segment pairs (HSP) found by PSI-BLAST. The first peptide pairs as marked by the box are similar, and we assign the secondary structure element of each amino acid in MYKKILY to its counterpart in MYSKILL. </a:t>
            </a:r>
            <a:endParaRPr lang="en-AU" sz="1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696840" y="953640"/>
            <a:ext cx="288180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PSI-BLAST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941040" y="233316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265040" y="2128680"/>
            <a:ext cx="6240960" cy="1162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18000"/>
              </a:lnSpc>
              <a:spcBef>
                <a:spcPts val="10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Position Specific Iterated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 BLAST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18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cycling/iterative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method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941040" y="29095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1373040" y="345816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58" name="TextShape 7"/>
          <p:cNvSpPr txBox="1"/>
          <p:nvPr/>
        </p:nvSpPr>
        <p:spPr>
          <a:xfrm>
            <a:off x="976680" y="2228040"/>
            <a:ext cx="8166080" cy="4646880"/>
          </a:xfrm>
          <a:prstGeom prst="rect">
            <a:avLst/>
          </a:prstGeom>
          <a:noFill/>
          <a:ln>
            <a:noFill/>
          </a:ln>
        </p:spPr>
        <p:txBody>
          <a:bodyPr lIns="0" tIns="958680" rIns="0" bIns="0"/>
          <a:lstStyle/>
          <a:p>
            <a:pPr marL="732790">
              <a:lnSpc>
                <a:spcPts val="3350"/>
              </a:lnSpc>
              <a:spcBef>
                <a:spcPts val="22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Gives</a:t>
            </a:r>
            <a:r>
              <a:rPr lang="en-AU" sz="2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increased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sensitivity</a:t>
            </a:r>
            <a:r>
              <a:rPr lang="en-AU" sz="2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for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detecting </a:t>
            </a:r>
            <a:r>
              <a:rPr lang="en-AU" sz="2800" b="0" strike="noStrike" spc="-75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distantly related proteins</a:t>
            </a:r>
            <a:endParaRPr lang="en-AU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732790">
              <a:lnSpc>
                <a:spcPts val="3960"/>
              </a:lnSpc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Can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give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insight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into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functional relationships </a:t>
            </a:r>
            <a:r>
              <a:rPr lang="en-AU" sz="2800" b="0" strike="noStrike" spc="-76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</a:p>
          <a:p>
            <a:pPr marL="732790">
              <a:lnSpc>
                <a:spcPts val="3960"/>
              </a:lnSpc>
            </a:pPr>
            <a:r>
              <a:rPr lang="en-AU" sz="2800" b="0" strike="noStrike" spc="-38" dirty="0">
                <a:solidFill>
                  <a:srgbClr val="191919"/>
                </a:solidFill>
                <a:latin typeface="Calibri" panose="020F0502020204030204" pitchFamily="34" charset="0"/>
              </a:rPr>
              <a:t>Very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refined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statistical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methods</a:t>
            </a:r>
            <a:endParaRPr lang="en-AU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1373040" y="43876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1373040" y="488952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941040" y="54190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1265040" y="5217120"/>
            <a:ext cx="6708240" cy="1162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18000"/>
              </a:lnSpc>
              <a:spcBef>
                <a:spcPts val="9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Fast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still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based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on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BLAST</a:t>
            </a:r>
            <a:r>
              <a:rPr lang="en-AU" sz="3200" b="0" strike="noStrike" spc="-6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methods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Simple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use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941040" y="59958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596760" y="553680"/>
            <a:ext cx="288324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PSI-BLAST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599400" y="1560809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923400" y="1374120"/>
            <a:ext cx="8629200" cy="96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4000" rIns="0" bIns="0"/>
          <a:lstStyle/>
          <a:p>
            <a:pPr marL="12700" algn="just">
              <a:lnSpc>
                <a:spcPts val="3590"/>
              </a:lnSpc>
              <a:spcBef>
                <a:spcPts val="425"/>
              </a:spcBef>
            </a:pP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Essentially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we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are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using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intermediate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sequences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 infer similarity between two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sequences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that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are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too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dissimilar to</a:t>
            </a:r>
            <a:r>
              <a:rPr lang="en-AU" sz="20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link </a:t>
            </a:r>
            <a:r>
              <a:rPr lang="en-AU" sz="20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directly.</a:t>
            </a:r>
            <a:endParaRPr lang="en-AU" sz="20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268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58400" y="2694240"/>
            <a:ext cx="6159600" cy="350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730080" y="831960"/>
            <a:ext cx="896328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Profiles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&amp;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PSSMs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Need Multi-sequence Alignment</a:t>
            </a:r>
            <a:endParaRPr lang="en-AU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0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91280" y="1588680"/>
            <a:ext cx="8658000" cy="515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9473040" y="6855480"/>
            <a:ext cx="114120" cy="226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8</a:t>
            </a:r>
            <a:endParaRPr lang="en-AU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1557000" y="533520"/>
            <a:ext cx="715608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How does PSI-BLAST</a:t>
            </a:r>
            <a:r>
              <a:rPr lang="en-AU" sz="4400" b="0" strike="noStrike" spc="-137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work?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33039" y="1515240"/>
            <a:ext cx="8074799" cy="3155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309245" indent="-297180">
              <a:lnSpc>
                <a:spcPct val="100000"/>
              </a:lnSpc>
              <a:spcBef>
                <a:spcPts val="100"/>
              </a:spcBef>
              <a:buClr>
                <a:srgbClr val="191919"/>
              </a:buClr>
              <a:buFont typeface="StarSymbol"/>
              <a:buAutoNum type="arabicParenR"/>
            </a:pP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First,</a:t>
            </a:r>
            <a:r>
              <a:rPr lang="en-AU" sz="20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20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standard </a:t>
            </a:r>
            <a:r>
              <a:rPr lang="en-AU" sz="2000" b="0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blastp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is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performed</a:t>
            </a:r>
            <a:endParaRPr lang="en-AU" sz="20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AU" sz="20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buClr>
                <a:srgbClr val="191919"/>
              </a:buClr>
            </a:pP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2) The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highest</a:t>
            </a:r>
            <a:r>
              <a:rPr lang="en-AU" sz="20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scoring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hits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are</a:t>
            </a:r>
            <a:r>
              <a:rPr lang="en-AU" sz="20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generate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a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multiple</a:t>
            </a:r>
            <a:r>
              <a:rPr lang="en-AU" sz="20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alignment</a:t>
            </a:r>
            <a:endParaRPr lang="en-AU" sz="20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AU" sz="2000" b="0" strike="noStrike" spc="-1" dirty="0">
              <a:latin typeface="Calibri" panose="020F0502020204030204" pitchFamily="34" charset="0"/>
            </a:endParaRPr>
          </a:p>
          <a:p>
            <a:pPr>
              <a:lnSpc>
                <a:spcPts val="2160"/>
              </a:lnSpc>
              <a:buClr>
                <a:srgbClr val="191919"/>
              </a:buClr>
            </a:pP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3) A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Position Specific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Scoring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Matrix (PSSM) is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generated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from the </a:t>
            </a:r>
            <a:r>
              <a:rPr lang="en-AU" sz="2000" b="0" strike="noStrike" spc="-54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multiple alignment.</a:t>
            </a:r>
            <a:endParaRPr lang="en-AU" sz="2000" b="0" strike="noStrike" spc="-1" dirty="0">
              <a:latin typeface="Calibri" panose="020F0502020204030204" pitchFamily="34" charset="0"/>
            </a:endParaRPr>
          </a:p>
          <a:p>
            <a:pPr marL="408305" lvl="1" indent="-139065">
              <a:lnSpc>
                <a:spcPct val="100000"/>
              </a:lnSpc>
              <a:spcBef>
                <a:spcPts val="245"/>
              </a:spcBef>
              <a:buClr>
                <a:srgbClr val="191919"/>
              </a:buClr>
              <a:buFont typeface="StarSymbol"/>
              <a:buChar char="-"/>
            </a:pP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Highly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conserved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residues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get</a:t>
            </a:r>
            <a:r>
              <a:rPr lang="en-AU" sz="1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high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scores</a:t>
            </a:r>
            <a:endParaRPr lang="en-AU" spc="-1" dirty="0">
              <a:latin typeface="Calibri" panose="020F0502020204030204" pitchFamily="34" charset="0"/>
            </a:endParaRPr>
          </a:p>
          <a:p>
            <a:pPr marL="408305" lvl="1" indent="-139065">
              <a:lnSpc>
                <a:spcPct val="100000"/>
              </a:lnSpc>
              <a:spcBef>
                <a:spcPts val="245"/>
              </a:spcBef>
              <a:buClr>
                <a:srgbClr val="191919"/>
              </a:buClr>
              <a:buFont typeface="StarSymbol"/>
              <a:buChar char="-"/>
            </a:pP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Less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conserved 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residues get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lower 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scores</a:t>
            </a:r>
            <a:endParaRPr lang="en-AU" spc="-1" dirty="0">
              <a:latin typeface="Calibri" panose="020F0502020204030204" pitchFamily="34" charset="0"/>
            </a:endParaRPr>
          </a:p>
          <a:p>
            <a:pPr marL="408305" lvl="1" indent="-139065">
              <a:lnSpc>
                <a:spcPct val="100000"/>
              </a:lnSpc>
              <a:spcBef>
                <a:spcPts val="245"/>
              </a:spcBef>
              <a:buClr>
                <a:srgbClr val="191919"/>
              </a:buClr>
              <a:buFont typeface="StarSymbol"/>
              <a:buChar char="-"/>
            </a:pP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 PSSM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describes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 sequence similarity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between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your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query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and</a:t>
            </a:r>
            <a:r>
              <a:rPr lang="en-AU" sz="1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all </a:t>
            </a:r>
            <a:r>
              <a:rPr lang="en-AU" sz="1800" b="0" strike="noStrike" spc="-48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significant</a:t>
            </a:r>
            <a:r>
              <a:rPr lang="en-AU" sz="1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blastp</a:t>
            </a:r>
            <a:r>
              <a:rPr lang="en-AU" sz="1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hits</a:t>
            </a:r>
            <a:endParaRPr lang="en-AU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833040" y="4725445"/>
            <a:ext cx="8074800" cy="217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47160" rIns="0" bIns="0"/>
          <a:lstStyle/>
          <a:p>
            <a:pPr marL="12700" indent="-215900">
              <a:lnSpc>
                <a:spcPts val="2160"/>
              </a:lnSpc>
              <a:spcBef>
                <a:spcPts val="370"/>
              </a:spcBef>
              <a:buClr>
                <a:srgbClr val="191919"/>
              </a:buClr>
              <a:buSzPct val="90000"/>
              <a:buFont typeface="StarSymbol"/>
              <a:buAutoNum type="arabicParenR" startAt="4"/>
            </a:pP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Another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similarity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search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performed,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this</a:t>
            </a:r>
            <a:r>
              <a:rPr lang="en-AU" sz="2000" b="0" strike="noStrike" spc="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time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using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</a:t>
            </a:r>
            <a:r>
              <a:rPr lang="en-AU" sz="20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new 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PSSM </a:t>
            </a:r>
            <a:r>
              <a:rPr lang="en-AU" sz="2000" b="0" strike="noStrike" spc="-540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as</a:t>
            </a:r>
            <a:r>
              <a:rPr lang="en-AU" sz="2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the</a:t>
            </a:r>
            <a:r>
              <a:rPr lang="en-AU" sz="2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query sequence.</a:t>
            </a:r>
            <a:endParaRPr lang="en-AU" sz="2000" spc="-1" dirty="0">
              <a:latin typeface="Calibri" panose="020F0502020204030204" pitchFamily="34" charset="0"/>
            </a:endParaRPr>
          </a:p>
          <a:p>
            <a:pPr marL="742950" lvl="1" indent="-285750">
              <a:lnSpc>
                <a:spcPts val="2160"/>
              </a:lnSpc>
              <a:spcBef>
                <a:spcPts val="370"/>
              </a:spcBef>
              <a:buClr>
                <a:srgbClr val="191919"/>
              </a:buClr>
              <a:buSzPct val="90000"/>
              <a:buFont typeface="Calibri" panose="020F0502020204030204" pitchFamily="34" charset="0"/>
              <a:buChar char="₋"/>
            </a:pP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This PSSM</a:t>
            </a:r>
            <a:r>
              <a:rPr lang="en-AU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(scoring matrix)</a:t>
            </a:r>
            <a:r>
              <a:rPr lang="en-AU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now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customized to find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sequences</a:t>
            </a:r>
            <a:r>
              <a:rPr lang="en-AU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that</a:t>
            </a:r>
            <a:r>
              <a:rPr lang="en-AU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are </a:t>
            </a:r>
            <a:r>
              <a:rPr lang="en-AU" b="0" strike="noStrike" spc="-48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related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 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your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original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query</a:t>
            </a:r>
            <a:endParaRPr lang="en-AU" spc="-1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ts val="2160"/>
              </a:lnSpc>
              <a:spcBef>
                <a:spcPts val="370"/>
              </a:spcBef>
              <a:buClr>
                <a:srgbClr val="191919"/>
              </a:buClr>
              <a:buSzPct val="90000"/>
              <a:buFont typeface="Calibri" panose="020F0502020204030204" pitchFamily="34" charset="0"/>
              <a:buChar char="₋"/>
            </a:pP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Steps 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2-4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can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be 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repeated</a:t>
            </a:r>
            <a:r>
              <a:rPr lang="en-AU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until 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convergence</a:t>
            </a:r>
            <a:endParaRPr lang="en-AU" spc="-1" dirty="0">
              <a:latin typeface="Calibri" panose="020F0502020204030204" pitchFamily="34" charset="0"/>
            </a:endParaRPr>
          </a:p>
          <a:p>
            <a:pPr marL="742950" lvl="1" indent="-285750">
              <a:lnSpc>
                <a:spcPts val="2160"/>
              </a:lnSpc>
              <a:spcBef>
                <a:spcPts val="370"/>
              </a:spcBef>
              <a:buClr>
                <a:srgbClr val="191919"/>
              </a:buClr>
              <a:buSzPct val="90000"/>
              <a:buFont typeface="Calibri" panose="020F0502020204030204" pitchFamily="34" charset="0"/>
              <a:buChar char="₋"/>
            </a:pP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Convergence occurs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when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no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new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sequences</a:t>
            </a:r>
            <a:r>
              <a:rPr lang="en-AU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appear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after</a:t>
            </a:r>
            <a:r>
              <a:rPr lang="en-AU" b="0" strike="noStrike" spc="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iteration</a:t>
            </a:r>
            <a:endParaRPr lang="en-AU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2435760" y="553680"/>
            <a:ext cx="519948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PSI-BLAST</a:t>
            </a:r>
            <a:r>
              <a:rPr lang="en-AU" sz="4400" b="0" strike="noStrike" spc="-15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Example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6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6600" y="1803240"/>
            <a:ext cx="9034200" cy="4919760"/>
          </a:xfrm>
          <a:prstGeom prst="rect">
            <a:avLst/>
          </a:prstGeom>
          <a:ln>
            <a:noFill/>
          </a:ln>
        </p:spPr>
      </p:pic>
      <p:sp>
        <p:nvSpPr>
          <p:cNvPr id="277" name="TextShape 2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63999" y="813960"/>
            <a:ext cx="6997955" cy="55404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40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Importance</a:t>
            </a:r>
            <a:r>
              <a:rPr lang="en-AU" sz="4000" b="1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0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4000" b="1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0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Similarity</a:t>
            </a:r>
            <a:endParaRPr lang="en-AU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879880" y="2228760"/>
            <a:ext cx="1102320" cy="606600"/>
          </a:xfrm>
          <a:custGeom>
            <a:avLst/>
            <a:gdLst/>
            <a:ahLst/>
            <a:cxnLst/>
            <a:rect l="l" t="t" r="r" b="b"/>
            <a:pathLst>
              <a:path w="1134109" h="624205">
                <a:moveTo>
                  <a:pt x="0" y="31825"/>
                </a:moveTo>
                <a:lnTo>
                  <a:pt x="58614" y="10644"/>
                </a:lnTo>
                <a:lnTo>
                  <a:pt x="105441" y="678"/>
                </a:lnTo>
                <a:lnTo>
                  <a:pt x="154412" y="0"/>
                </a:lnTo>
                <a:lnTo>
                  <a:pt x="219455" y="6679"/>
                </a:lnTo>
                <a:lnTo>
                  <a:pt x="255127" y="25419"/>
                </a:lnTo>
                <a:lnTo>
                  <a:pt x="285369" y="53161"/>
                </a:lnTo>
                <a:lnTo>
                  <a:pt x="311610" y="86617"/>
                </a:lnTo>
                <a:lnTo>
                  <a:pt x="335279" y="122503"/>
                </a:lnTo>
                <a:lnTo>
                  <a:pt x="327433" y="176176"/>
                </a:lnTo>
                <a:lnTo>
                  <a:pt x="292310" y="222373"/>
                </a:lnTo>
                <a:lnTo>
                  <a:pt x="244601" y="210895"/>
                </a:lnTo>
                <a:lnTo>
                  <a:pt x="266199" y="163187"/>
                </a:lnTo>
                <a:lnTo>
                  <a:pt x="329684" y="140065"/>
                </a:lnTo>
                <a:lnTo>
                  <a:pt x="385572" y="147649"/>
                </a:lnTo>
                <a:lnTo>
                  <a:pt x="426053" y="164937"/>
                </a:lnTo>
                <a:lnTo>
                  <a:pt x="463676" y="185939"/>
                </a:lnTo>
                <a:lnTo>
                  <a:pt x="501300" y="207228"/>
                </a:lnTo>
                <a:lnTo>
                  <a:pt x="541781" y="225373"/>
                </a:lnTo>
                <a:lnTo>
                  <a:pt x="583120" y="210800"/>
                </a:lnTo>
                <a:lnTo>
                  <a:pt x="610742" y="192226"/>
                </a:lnTo>
                <a:lnTo>
                  <a:pt x="629221" y="164508"/>
                </a:lnTo>
                <a:lnTo>
                  <a:pt x="643127" y="122503"/>
                </a:lnTo>
                <a:lnTo>
                  <a:pt x="624923" y="92392"/>
                </a:lnTo>
                <a:lnTo>
                  <a:pt x="603789" y="69639"/>
                </a:lnTo>
                <a:lnTo>
                  <a:pt x="573369" y="66460"/>
                </a:lnTo>
                <a:lnTo>
                  <a:pt x="527303" y="95071"/>
                </a:lnTo>
                <a:lnTo>
                  <a:pt x="517671" y="111073"/>
                </a:lnTo>
                <a:lnTo>
                  <a:pt x="514826" y="131075"/>
                </a:lnTo>
                <a:lnTo>
                  <a:pt x="514981" y="152507"/>
                </a:lnTo>
                <a:lnTo>
                  <a:pt x="514350" y="172795"/>
                </a:lnTo>
                <a:lnTo>
                  <a:pt x="507051" y="229743"/>
                </a:lnTo>
                <a:lnTo>
                  <a:pt x="499395" y="270617"/>
                </a:lnTo>
                <a:lnTo>
                  <a:pt x="480167" y="307919"/>
                </a:lnTo>
                <a:lnTo>
                  <a:pt x="438150" y="354151"/>
                </a:lnTo>
                <a:lnTo>
                  <a:pt x="394811" y="395108"/>
                </a:lnTo>
                <a:lnTo>
                  <a:pt x="347472" y="430351"/>
                </a:lnTo>
                <a:lnTo>
                  <a:pt x="283749" y="448353"/>
                </a:lnTo>
                <a:lnTo>
                  <a:pt x="244601" y="455497"/>
                </a:lnTo>
                <a:lnTo>
                  <a:pt x="215574" y="453592"/>
                </a:lnTo>
                <a:lnTo>
                  <a:pt x="186118" y="452830"/>
                </a:lnTo>
                <a:lnTo>
                  <a:pt x="156948" y="450353"/>
                </a:lnTo>
                <a:lnTo>
                  <a:pt x="128777" y="443305"/>
                </a:lnTo>
                <a:lnTo>
                  <a:pt x="117419" y="428505"/>
                </a:lnTo>
                <a:lnTo>
                  <a:pt x="116204" y="404919"/>
                </a:lnTo>
                <a:lnTo>
                  <a:pt x="121277" y="381476"/>
                </a:lnTo>
                <a:lnTo>
                  <a:pt x="128777" y="367105"/>
                </a:lnTo>
                <a:lnTo>
                  <a:pt x="136767" y="361545"/>
                </a:lnTo>
                <a:lnTo>
                  <a:pt x="146399" y="358628"/>
                </a:lnTo>
                <a:lnTo>
                  <a:pt x="156745" y="356711"/>
                </a:lnTo>
                <a:lnTo>
                  <a:pt x="166877" y="354151"/>
                </a:lnTo>
                <a:lnTo>
                  <a:pt x="195691" y="356711"/>
                </a:lnTo>
                <a:lnTo>
                  <a:pt x="224789" y="358628"/>
                </a:lnTo>
                <a:lnTo>
                  <a:pt x="253888" y="361545"/>
                </a:lnTo>
                <a:lnTo>
                  <a:pt x="315039" y="387417"/>
                </a:lnTo>
                <a:lnTo>
                  <a:pt x="349948" y="426160"/>
                </a:lnTo>
                <a:lnTo>
                  <a:pt x="383428" y="470618"/>
                </a:lnTo>
                <a:lnTo>
                  <a:pt x="411479" y="508075"/>
                </a:lnTo>
                <a:lnTo>
                  <a:pt x="428458" y="529851"/>
                </a:lnTo>
                <a:lnTo>
                  <a:pt x="444436" y="552557"/>
                </a:lnTo>
                <a:lnTo>
                  <a:pt x="460128" y="575690"/>
                </a:lnTo>
                <a:lnTo>
                  <a:pt x="476250" y="598753"/>
                </a:lnTo>
                <a:lnTo>
                  <a:pt x="495145" y="612005"/>
                </a:lnTo>
                <a:lnTo>
                  <a:pt x="521112" y="619613"/>
                </a:lnTo>
                <a:lnTo>
                  <a:pt x="544079" y="623077"/>
                </a:lnTo>
                <a:lnTo>
                  <a:pt x="553974" y="623899"/>
                </a:lnTo>
                <a:lnTo>
                  <a:pt x="594670" y="596912"/>
                </a:lnTo>
                <a:lnTo>
                  <a:pt x="616019" y="583751"/>
                </a:lnTo>
                <a:lnTo>
                  <a:pt x="657605" y="533221"/>
                </a:lnTo>
                <a:lnTo>
                  <a:pt x="676370" y="469213"/>
                </a:lnTo>
                <a:lnTo>
                  <a:pt x="685573" y="437209"/>
                </a:lnTo>
                <a:lnTo>
                  <a:pt x="695705" y="405205"/>
                </a:lnTo>
                <a:lnTo>
                  <a:pt x="689538" y="385762"/>
                </a:lnTo>
                <a:lnTo>
                  <a:pt x="681227" y="362819"/>
                </a:lnTo>
                <a:lnTo>
                  <a:pt x="657605" y="326719"/>
                </a:lnTo>
                <a:lnTo>
                  <a:pt x="609599" y="309002"/>
                </a:lnTo>
                <a:lnTo>
                  <a:pt x="579881" y="301573"/>
                </a:lnTo>
                <a:lnTo>
                  <a:pt x="572297" y="310741"/>
                </a:lnTo>
                <a:lnTo>
                  <a:pt x="563784" y="319480"/>
                </a:lnTo>
                <a:lnTo>
                  <a:pt x="556843" y="328791"/>
                </a:lnTo>
                <a:lnTo>
                  <a:pt x="553974" y="339673"/>
                </a:lnTo>
                <a:lnTo>
                  <a:pt x="567086" y="374396"/>
                </a:lnTo>
                <a:lnTo>
                  <a:pt x="599986" y="404034"/>
                </a:lnTo>
                <a:lnTo>
                  <a:pt x="643018" y="427894"/>
                </a:lnTo>
                <a:lnTo>
                  <a:pt x="686525" y="445280"/>
                </a:lnTo>
                <a:lnTo>
                  <a:pt x="720851" y="455497"/>
                </a:lnTo>
                <a:lnTo>
                  <a:pt x="775977" y="448138"/>
                </a:lnTo>
                <a:lnTo>
                  <a:pt x="819714" y="442345"/>
                </a:lnTo>
                <a:lnTo>
                  <a:pt x="858202" y="438542"/>
                </a:lnTo>
                <a:lnTo>
                  <a:pt x="897579" y="437152"/>
                </a:lnTo>
                <a:lnTo>
                  <a:pt x="943983" y="438599"/>
                </a:lnTo>
                <a:lnTo>
                  <a:pt x="1003553" y="443305"/>
                </a:lnTo>
                <a:lnTo>
                  <a:pt x="1034414" y="450687"/>
                </a:lnTo>
                <a:lnTo>
                  <a:pt x="1068133" y="459497"/>
                </a:lnTo>
                <a:lnTo>
                  <a:pt x="1102137" y="466879"/>
                </a:lnTo>
                <a:lnTo>
                  <a:pt x="1133855" y="469975"/>
                </a:lnTo>
              </a:path>
            </a:pathLst>
          </a:custGeom>
          <a:noFill/>
          <a:ln w="38160">
            <a:solidFill>
              <a:srgbClr val="3434CC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67" name="Group 3"/>
          <p:cNvGrpSpPr/>
          <p:nvPr/>
        </p:nvGrpSpPr>
        <p:grpSpPr>
          <a:xfrm>
            <a:off x="4472280" y="3111480"/>
            <a:ext cx="2740680" cy="1407600"/>
            <a:chOff x="4472280" y="3111480"/>
            <a:chExt cx="2740680" cy="1407600"/>
          </a:xfrm>
        </p:grpSpPr>
        <p:sp>
          <p:nvSpPr>
            <p:cNvPr id="168" name="CustomShape 4"/>
            <p:cNvSpPr/>
            <p:nvPr/>
          </p:nvSpPr>
          <p:spPr>
            <a:xfrm>
              <a:off x="4472280" y="3912480"/>
              <a:ext cx="1102320" cy="606600"/>
            </a:xfrm>
            <a:custGeom>
              <a:avLst/>
              <a:gdLst/>
              <a:ahLst/>
              <a:cxnLst/>
              <a:rect l="l" t="t" r="r" b="b"/>
              <a:pathLst>
                <a:path w="1134110" h="624204">
                  <a:moveTo>
                    <a:pt x="0" y="31825"/>
                  </a:moveTo>
                  <a:lnTo>
                    <a:pt x="58614" y="10644"/>
                  </a:lnTo>
                  <a:lnTo>
                    <a:pt x="105441" y="678"/>
                  </a:lnTo>
                  <a:lnTo>
                    <a:pt x="154412" y="0"/>
                  </a:lnTo>
                  <a:lnTo>
                    <a:pt x="219455" y="6679"/>
                  </a:lnTo>
                  <a:lnTo>
                    <a:pt x="255127" y="25098"/>
                  </a:lnTo>
                  <a:lnTo>
                    <a:pt x="285369" y="52875"/>
                  </a:lnTo>
                  <a:lnTo>
                    <a:pt x="311610" y="86510"/>
                  </a:lnTo>
                  <a:lnTo>
                    <a:pt x="335279" y="122503"/>
                  </a:lnTo>
                  <a:lnTo>
                    <a:pt x="327433" y="176176"/>
                  </a:lnTo>
                  <a:lnTo>
                    <a:pt x="292310" y="222373"/>
                  </a:lnTo>
                  <a:lnTo>
                    <a:pt x="244601" y="210895"/>
                  </a:lnTo>
                  <a:lnTo>
                    <a:pt x="266199" y="163187"/>
                  </a:lnTo>
                  <a:lnTo>
                    <a:pt x="329684" y="140065"/>
                  </a:lnTo>
                  <a:lnTo>
                    <a:pt x="385572" y="147649"/>
                  </a:lnTo>
                  <a:lnTo>
                    <a:pt x="426053" y="164937"/>
                  </a:lnTo>
                  <a:lnTo>
                    <a:pt x="463676" y="185939"/>
                  </a:lnTo>
                  <a:lnTo>
                    <a:pt x="501300" y="207228"/>
                  </a:lnTo>
                  <a:lnTo>
                    <a:pt x="541781" y="225373"/>
                  </a:lnTo>
                  <a:lnTo>
                    <a:pt x="583120" y="210800"/>
                  </a:lnTo>
                  <a:lnTo>
                    <a:pt x="610742" y="192226"/>
                  </a:lnTo>
                  <a:lnTo>
                    <a:pt x="629221" y="164508"/>
                  </a:lnTo>
                  <a:lnTo>
                    <a:pt x="643127" y="122503"/>
                  </a:lnTo>
                  <a:lnTo>
                    <a:pt x="624923" y="92392"/>
                  </a:lnTo>
                  <a:lnTo>
                    <a:pt x="603789" y="69639"/>
                  </a:lnTo>
                  <a:lnTo>
                    <a:pt x="573369" y="66460"/>
                  </a:lnTo>
                  <a:lnTo>
                    <a:pt x="527303" y="95071"/>
                  </a:lnTo>
                  <a:lnTo>
                    <a:pt x="517671" y="111073"/>
                  </a:lnTo>
                  <a:lnTo>
                    <a:pt x="514826" y="131075"/>
                  </a:lnTo>
                  <a:lnTo>
                    <a:pt x="514981" y="152507"/>
                  </a:lnTo>
                  <a:lnTo>
                    <a:pt x="514350" y="172795"/>
                  </a:lnTo>
                  <a:lnTo>
                    <a:pt x="507051" y="229743"/>
                  </a:lnTo>
                  <a:lnTo>
                    <a:pt x="499395" y="270617"/>
                  </a:lnTo>
                  <a:lnTo>
                    <a:pt x="480167" y="307919"/>
                  </a:lnTo>
                  <a:lnTo>
                    <a:pt x="438150" y="354151"/>
                  </a:lnTo>
                  <a:lnTo>
                    <a:pt x="394811" y="395108"/>
                  </a:lnTo>
                  <a:lnTo>
                    <a:pt x="347472" y="430351"/>
                  </a:lnTo>
                  <a:lnTo>
                    <a:pt x="283749" y="448353"/>
                  </a:lnTo>
                  <a:lnTo>
                    <a:pt x="244601" y="455497"/>
                  </a:lnTo>
                  <a:lnTo>
                    <a:pt x="215574" y="453580"/>
                  </a:lnTo>
                  <a:lnTo>
                    <a:pt x="186118" y="452735"/>
                  </a:lnTo>
                  <a:lnTo>
                    <a:pt x="156948" y="450032"/>
                  </a:lnTo>
                  <a:lnTo>
                    <a:pt x="128777" y="442543"/>
                  </a:lnTo>
                  <a:lnTo>
                    <a:pt x="117419" y="428172"/>
                  </a:lnTo>
                  <a:lnTo>
                    <a:pt x="116204" y="404729"/>
                  </a:lnTo>
                  <a:lnTo>
                    <a:pt x="121277" y="381142"/>
                  </a:lnTo>
                  <a:lnTo>
                    <a:pt x="128777" y="366343"/>
                  </a:lnTo>
                  <a:lnTo>
                    <a:pt x="136767" y="361223"/>
                  </a:lnTo>
                  <a:lnTo>
                    <a:pt x="146399" y="358532"/>
                  </a:lnTo>
                  <a:lnTo>
                    <a:pt x="156745" y="356699"/>
                  </a:lnTo>
                  <a:lnTo>
                    <a:pt x="166877" y="354151"/>
                  </a:lnTo>
                  <a:lnTo>
                    <a:pt x="195691" y="356699"/>
                  </a:lnTo>
                  <a:lnTo>
                    <a:pt x="224789" y="358532"/>
                  </a:lnTo>
                  <a:lnTo>
                    <a:pt x="253888" y="361223"/>
                  </a:lnTo>
                  <a:lnTo>
                    <a:pt x="315039" y="387096"/>
                  </a:lnTo>
                  <a:lnTo>
                    <a:pt x="349948" y="426065"/>
                  </a:lnTo>
                  <a:lnTo>
                    <a:pt x="383428" y="470606"/>
                  </a:lnTo>
                  <a:lnTo>
                    <a:pt x="411479" y="508075"/>
                  </a:lnTo>
                  <a:lnTo>
                    <a:pt x="428458" y="529851"/>
                  </a:lnTo>
                  <a:lnTo>
                    <a:pt x="444436" y="552557"/>
                  </a:lnTo>
                  <a:lnTo>
                    <a:pt x="460128" y="575691"/>
                  </a:lnTo>
                  <a:lnTo>
                    <a:pt x="476250" y="598753"/>
                  </a:lnTo>
                  <a:lnTo>
                    <a:pt x="495145" y="612005"/>
                  </a:lnTo>
                  <a:lnTo>
                    <a:pt x="521112" y="619613"/>
                  </a:lnTo>
                  <a:lnTo>
                    <a:pt x="544079" y="623077"/>
                  </a:lnTo>
                  <a:lnTo>
                    <a:pt x="553974" y="623899"/>
                  </a:lnTo>
                  <a:lnTo>
                    <a:pt x="594670" y="596912"/>
                  </a:lnTo>
                  <a:lnTo>
                    <a:pt x="616019" y="583751"/>
                  </a:lnTo>
                  <a:lnTo>
                    <a:pt x="657605" y="533221"/>
                  </a:lnTo>
                  <a:lnTo>
                    <a:pt x="676370" y="469118"/>
                  </a:lnTo>
                  <a:lnTo>
                    <a:pt x="685573" y="436887"/>
                  </a:lnTo>
                  <a:lnTo>
                    <a:pt x="695705" y="404443"/>
                  </a:lnTo>
                  <a:lnTo>
                    <a:pt x="689538" y="385441"/>
                  </a:lnTo>
                  <a:lnTo>
                    <a:pt x="681227" y="362723"/>
                  </a:lnTo>
                  <a:lnTo>
                    <a:pt x="657605" y="326719"/>
                  </a:lnTo>
                  <a:lnTo>
                    <a:pt x="609600" y="309002"/>
                  </a:lnTo>
                  <a:lnTo>
                    <a:pt x="579881" y="301573"/>
                  </a:lnTo>
                  <a:lnTo>
                    <a:pt x="572297" y="310741"/>
                  </a:lnTo>
                  <a:lnTo>
                    <a:pt x="563784" y="319480"/>
                  </a:lnTo>
                  <a:lnTo>
                    <a:pt x="556843" y="328791"/>
                  </a:lnTo>
                  <a:lnTo>
                    <a:pt x="553974" y="339673"/>
                  </a:lnTo>
                  <a:lnTo>
                    <a:pt x="567086" y="374396"/>
                  </a:lnTo>
                  <a:lnTo>
                    <a:pt x="599986" y="404034"/>
                  </a:lnTo>
                  <a:lnTo>
                    <a:pt x="643018" y="427894"/>
                  </a:lnTo>
                  <a:lnTo>
                    <a:pt x="686525" y="445280"/>
                  </a:lnTo>
                  <a:lnTo>
                    <a:pt x="720851" y="455497"/>
                  </a:lnTo>
                  <a:lnTo>
                    <a:pt x="775977" y="448134"/>
                  </a:lnTo>
                  <a:lnTo>
                    <a:pt x="819714" y="442317"/>
                  </a:lnTo>
                  <a:lnTo>
                    <a:pt x="858202" y="438447"/>
                  </a:lnTo>
                  <a:lnTo>
                    <a:pt x="897579" y="436927"/>
                  </a:lnTo>
                  <a:lnTo>
                    <a:pt x="943983" y="438158"/>
                  </a:lnTo>
                  <a:lnTo>
                    <a:pt x="1003553" y="442543"/>
                  </a:lnTo>
                  <a:lnTo>
                    <a:pt x="1034414" y="450365"/>
                  </a:lnTo>
                  <a:lnTo>
                    <a:pt x="1068133" y="459402"/>
                  </a:lnTo>
                  <a:lnTo>
                    <a:pt x="1102137" y="466867"/>
                  </a:lnTo>
                  <a:lnTo>
                    <a:pt x="1133855" y="469975"/>
                  </a:lnTo>
                </a:path>
              </a:pathLst>
            </a:custGeom>
            <a:noFill/>
            <a:ln w="38160">
              <a:solidFill>
                <a:srgbClr val="34CCCC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69" name="CustomShape 5"/>
            <p:cNvSpPr/>
            <p:nvPr/>
          </p:nvSpPr>
          <p:spPr>
            <a:xfrm>
              <a:off x="6398280" y="3111480"/>
              <a:ext cx="360" cy="518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noFill/>
            <a:ln w="25560">
              <a:solidFill>
                <a:srgbClr val="01010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0" name="CustomShape 6"/>
            <p:cNvSpPr/>
            <p:nvPr/>
          </p:nvSpPr>
          <p:spPr>
            <a:xfrm>
              <a:off x="5509440" y="3619080"/>
              <a:ext cx="1703520" cy="387360"/>
            </a:xfrm>
            <a:custGeom>
              <a:avLst/>
              <a:gdLst/>
              <a:ahLst/>
              <a:cxnLst/>
              <a:rect l="l" t="t" r="r" b="b"/>
              <a:pathLst>
                <a:path w="1752600" h="398779">
                  <a:moveTo>
                    <a:pt x="1752600" y="392430"/>
                  </a:moveTo>
                  <a:lnTo>
                    <a:pt x="1699260" y="326136"/>
                  </a:lnTo>
                  <a:lnTo>
                    <a:pt x="1688630" y="349161"/>
                  </a:lnTo>
                  <a:lnTo>
                    <a:pt x="919734" y="0"/>
                  </a:lnTo>
                  <a:lnTo>
                    <a:pt x="914590" y="11010"/>
                  </a:lnTo>
                  <a:lnTo>
                    <a:pt x="909828" y="0"/>
                  </a:lnTo>
                  <a:lnTo>
                    <a:pt x="65735" y="351777"/>
                  </a:lnTo>
                  <a:lnTo>
                    <a:pt x="55626" y="327660"/>
                  </a:lnTo>
                  <a:lnTo>
                    <a:pt x="0" y="392430"/>
                  </a:lnTo>
                  <a:lnTo>
                    <a:pt x="54102" y="396303"/>
                  </a:lnTo>
                  <a:lnTo>
                    <a:pt x="85344" y="398526"/>
                  </a:lnTo>
                  <a:lnTo>
                    <a:pt x="75361" y="374751"/>
                  </a:lnTo>
                  <a:lnTo>
                    <a:pt x="914158" y="25184"/>
                  </a:lnTo>
                  <a:lnTo>
                    <a:pt x="1677771" y="372694"/>
                  </a:lnTo>
                  <a:lnTo>
                    <a:pt x="1667256" y="395478"/>
                  </a:lnTo>
                  <a:lnTo>
                    <a:pt x="1700022" y="394309"/>
                  </a:lnTo>
                  <a:lnTo>
                    <a:pt x="1752600" y="39243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71" name="CustomShape 7"/>
          <p:cNvSpPr/>
          <p:nvPr/>
        </p:nvSpPr>
        <p:spPr>
          <a:xfrm>
            <a:off x="7371000" y="3858480"/>
            <a:ext cx="1101600" cy="606600"/>
          </a:xfrm>
          <a:custGeom>
            <a:avLst/>
            <a:gdLst/>
            <a:ahLst/>
            <a:cxnLst/>
            <a:rect l="l" t="t" r="r" b="b"/>
            <a:pathLst>
              <a:path w="1133475" h="624204">
                <a:moveTo>
                  <a:pt x="0" y="31825"/>
                </a:moveTo>
                <a:lnTo>
                  <a:pt x="58602" y="10644"/>
                </a:lnTo>
                <a:lnTo>
                  <a:pt x="105346" y="678"/>
                </a:lnTo>
                <a:lnTo>
                  <a:pt x="154090" y="0"/>
                </a:lnTo>
                <a:lnTo>
                  <a:pt x="218694" y="6679"/>
                </a:lnTo>
                <a:lnTo>
                  <a:pt x="254793" y="25419"/>
                </a:lnTo>
                <a:lnTo>
                  <a:pt x="285178" y="53161"/>
                </a:lnTo>
                <a:lnTo>
                  <a:pt x="311276" y="86617"/>
                </a:lnTo>
                <a:lnTo>
                  <a:pt x="334518" y="122503"/>
                </a:lnTo>
                <a:lnTo>
                  <a:pt x="327112" y="176176"/>
                </a:lnTo>
                <a:lnTo>
                  <a:pt x="292298" y="222373"/>
                </a:lnTo>
                <a:lnTo>
                  <a:pt x="244601" y="210895"/>
                </a:lnTo>
                <a:lnTo>
                  <a:pt x="265771" y="163187"/>
                </a:lnTo>
                <a:lnTo>
                  <a:pt x="329255" y="140065"/>
                </a:lnTo>
                <a:lnTo>
                  <a:pt x="385572" y="147649"/>
                </a:lnTo>
                <a:lnTo>
                  <a:pt x="425934" y="164937"/>
                </a:lnTo>
                <a:lnTo>
                  <a:pt x="463296" y="185939"/>
                </a:lnTo>
                <a:lnTo>
                  <a:pt x="500657" y="207228"/>
                </a:lnTo>
                <a:lnTo>
                  <a:pt x="541020" y="225373"/>
                </a:lnTo>
                <a:lnTo>
                  <a:pt x="582787" y="210800"/>
                </a:lnTo>
                <a:lnTo>
                  <a:pt x="610552" y="192226"/>
                </a:lnTo>
                <a:lnTo>
                  <a:pt x="628888" y="164508"/>
                </a:lnTo>
                <a:lnTo>
                  <a:pt x="642366" y="122503"/>
                </a:lnTo>
                <a:lnTo>
                  <a:pt x="624161" y="92392"/>
                </a:lnTo>
                <a:lnTo>
                  <a:pt x="603027" y="69639"/>
                </a:lnTo>
                <a:lnTo>
                  <a:pt x="572607" y="66460"/>
                </a:lnTo>
                <a:lnTo>
                  <a:pt x="526542" y="95071"/>
                </a:lnTo>
                <a:lnTo>
                  <a:pt x="517028" y="111073"/>
                </a:lnTo>
                <a:lnTo>
                  <a:pt x="514445" y="131075"/>
                </a:lnTo>
                <a:lnTo>
                  <a:pt x="514861" y="152507"/>
                </a:lnTo>
                <a:lnTo>
                  <a:pt x="514350" y="172795"/>
                </a:lnTo>
                <a:lnTo>
                  <a:pt x="507051" y="229743"/>
                </a:lnTo>
                <a:lnTo>
                  <a:pt x="499395" y="270617"/>
                </a:lnTo>
                <a:lnTo>
                  <a:pt x="480167" y="307919"/>
                </a:lnTo>
                <a:lnTo>
                  <a:pt x="438150" y="354151"/>
                </a:lnTo>
                <a:lnTo>
                  <a:pt x="394525" y="395108"/>
                </a:lnTo>
                <a:lnTo>
                  <a:pt x="347472" y="430351"/>
                </a:lnTo>
                <a:lnTo>
                  <a:pt x="283464" y="448353"/>
                </a:lnTo>
                <a:lnTo>
                  <a:pt x="244601" y="455497"/>
                </a:lnTo>
                <a:lnTo>
                  <a:pt x="215455" y="453592"/>
                </a:lnTo>
                <a:lnTo>
                  <a:pt x="185737" y="452830"/>
                </a:lnTo>
                <a:lnTo>
                  <a:pt x="156305" y="450353"/>
                </a:lnTo>
                <a:lnTo>
                  <a:pt x="128016" y="443305"/>
                </a:lnTo>
                <a:lnTo>
                  <a:pt x="116764" y="428505"/>
                </a:lnTo>
                <a:lnTo>
                  <a:pt x="115728" y="404919"/>
                </a:lnTo>
                <a:lnTo>
                  <a:pt x="120836" y="381476"/>
                </a:lnTo>
                <a:lnTo>
                  <a:pt x="128016" y="367105"/>
                </a:lnTo>
                <a:lnTo>
                  <a:pt x="136433" y="361545"/>
                </a:lnTo>
                <a:lnTo>
                  <a:pt x="146208" y="358628"/>
                </a:lnTo>
                <a:lnTo>
                  <a:pt x="156412" y="356711"/>
                </a:lnTo>
                <a:lnTo>
                  <a:pt x="166116" y="354151"/>
                </a:lnTo>
                <a:lnTo>
                  <a:pt x="195048" y="356711"/>
                </a:lnTo>
                <a:lnTo>
                  <a:pt x="224409" y="358628"/>
                </a:lnTo>
                <a:lnTo>
                  <a:pt x="253769" y="361545"/>
                </a:lnTo>
                <a:lnTo>
                  <a:pt x="315027" y="387417"/>
                </a:lnTo>
                <a:lnTo>
                  <a:pt x="349853" y="426160"/>
                </a:lnTo>
                <a:lnTo>
                  <a:pt x="383107" y="470618"/>
                </a:lnTo>
                <a:lnTo>
                  <a:pt x="410718" y="508075"/>
                </a:lnTo>
                <a:lnTo>
                  <a:pt x="428136" y="529851"/>
                </a:lnTo>
                <a:lnTo>
                  <a:pt x="444341" y="552557"/>
                </a:lnTo>
                <a:lnTo>
                  <a:pt x="460117" y="575691"/>
                </a:lnTo>
                <a:lnTo>
                  <a:pt x="476250" y="598753"/>
                </a:lnTo>
                <a:lnTo>
                  <a:pt x="495145" y="612005"/>
                </a:lnTo>
                <a:lnTo>
                  <a:pt x="521112" y="619613"/>
                </a:lnTo>
                <a:lnTo>
                  <a:pt x="544079" y="623077"/>
                </a:lnTo>
                <a:lnTo>
                  <a:pt x="553974" y="623899"/>
                </a:lnTo>
                <a:lnTo>
                  <a:pt x="594372" y="596912"/>
                </a:lnTo>
                <a:lnTo>
                  <a:pt x="615641" y="583751"/>
                </a:lnTo>
                <a:lnTo>
                  <a:pt x="656844" y="533221"/>
                </a:lnTo>
                <a:lnTo>
                  <a:pt x="675894" y="469213"/>
                </a:lnTo>
                <a:lnTo>
                  <a:pt x="684918" y="437209"/>
                </a:lnTo>
                <a:lnTo>
                  <a:pt x="694944" y="405205"/>
                </a:lnTo>
                <a:lnTo>
                  <a:pt x="689098" y="385762"/>
                </a:lnTo>
                <a:lnTo>
                  <a:pt x="680751" y="362819"/>
                </a:lnTo>
                <a:lnTo>
                  <a:pt x="656844" y="326719"/>
                </a:lnTo>
                <a:lnTo>
                  <a:pt x="609123" y="309002"/>
                </a:lnTo>
                <a:lnTo>
                  <a:pt x="579120" y="301573"/>
                </a:lnTo>
                <a:lnTo>
                  <a:pt x="571976" y="310741"/>
                </a:lnTo>
                <a:lnTo>
                  <a:pt x="563689" y="319480"/>
                </a:lnTo>
                <a:lnTo>
                  <a:pt x="556831" y="328791"/>
                </a:lnTo>
                <a:lnTo>
                  <a:pt x="553974" y="339673"/>
                </a:lnTo>
                <a:lnTo>
                  <a:pt x="567013" y="374396"/>
                </a:lnTo>
                <a:lnTo>
                  <a:pt x="599767" y="404034"/>
                </a:lnTo>
                <a:lnTo>
                  <a:pt x="642689" y="427894"/>
                </a:lnTo>
                <a:lnTo>
                  <a:pt x="686232" y="445280"/>
                </a:lnTo>
                <a:lnTo>
                  <a:pt x="720851" y="455497"/>
                </a:lnTo>
                <a:lnTo>
                  <a:pt x="775656" y="448138"/>
                </a:lnTo>
                <a:lnTo>
                  <a:pt x="819178" y="442345"/>
                </a:lnTo>
                <a:lnTo>
                  <a:pt x="857535" y="438542"/>
                </a:lnTo>
                <a:lnTo>
                  <a:pt x="896845" y="437152"/>
                </a:lnTo>
                <a:lnTo>
                  <a:pt x="943225" y="438599"/>
                </a:lnTo>
                <a:lnTo>
                  <a:pt x="1002792" y="443305"/>
                </a:lnTo>
                <a:lnTo>
                  <a:pt x="1033652" y="450687"/>
                </a:lnTo>
                <a:lnTo>
                  <a:pt x="1067371" y="459497"/>
                </a:lnTo>
                <a:lnTo>
                  <a:pt x="1101375" y="466879"/>
                </a:lnTo>
                <a:lnTo>
                  <a:pt x="1133094" y="469975"/>
                </a:lnTo>
              </a:path>
            </a:pathLst>
          </a:custGeom>
          <a:noFill/>
          <a:ln w="38160">
            <a:solidFill>
              <a:srgbClr val="01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2" name="CustomShape 8"/>
          <p:cNvSpPr/>
          <p:nvPr/>
        </p:nvSpPr>
        <p:spPr>
          <a:xfrm>
            <a:off x="612742" y="3902075"/>
            <a:ext cx="3414428" cy="8235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 indent="10541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Similar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(homologous) </a:t>
            </a:r>
            <a:r>
              <a:rPr lang="en-AU" sz="1750" b="0" strike="noStrike" spc="-5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2" dirty="0">
                <a:solidFill>
                  <a:srgbClr val="000000"/>
                </a:solidFill>
                <a:latin typeface="Calibri" panose="020F0502020204030204" pitchFamily="34" charset="0"/>
              </a:rPr>
              <a:t>protein/gene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12700" indent="10541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4" dirty="0">
                <a:solidFill>
                  <a:srgbClr val="000000"/>
                </a:solidFill>
                <a:latin typeface="Calibri" panose="020F0502020204030204" pitchFamily="34" charset="0"/>
              </a:rPr>
              <a:t>sequences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1616040" y="2170440"/>
            <a:ext cx="5168520" cy="27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 indent="635635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Ancestral </a:t>
            </a:r>
            <a:r>
              <a:rPr lang="en-AU" sz="1750" b="0" strike="noStrike" spc="-32" dirty="0">
                <a:solidFill>
                  <a:srgbClr val="000000"/>
                </a:solidFill>
                <a:latin typeface="Calibri" panose="020F0502020204030204" pitchFamily="34" charset="0"/>
              </a:rPr>
              <a:t>protein/gene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sequence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74" name="CustomShape 10"/>
          <p:cNvSpPr/>
          <p:nvPr/>
        </p:nvSpPr>
        <p:spPr>
          <a:xfrm>
            <a:off x="1486080" y="5407920"/>
            <a:ext cx="7481880" cy="641160"/>
          </a:xfrm>
          <a:prstGeom prst="rect">
            <a:avLst/>
          </a:prstGeom>
          <a:noFill/>
          <a:ln w="9360">
            <a:solidFill>
              <a:srgbClr val="0101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8000" rIns="0" bIns="0"/>
          <a:lstStyle/>
          <a:p>
            <a:pPr marL="149225">
              <a:lnSpc>
                <a:spcPct val="100000"/>
              </a:lnSpc>
              <a:spcBef>
                <a:spcPts val="875"/>
              </a:spcBef>
            </a:pPr>
            <a:r>
              <a:rPr lang="en-AU" sz="1750" spc="-29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imilar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4" dirty="0">
                <a:solidFill>
                  <a:srgbClr val="000000"/>
                </a:solidFill>
                <a:latin typeface="Calibri" panose="020F0502020204030204" pitchFamily="34" charset="0"/>
              </a:rPr>
              <a:t>sequences: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probably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3" dirty="0">
                <a:solidFill>
                  <a:srgbClr val="000000"/>
                </a:solidFill>
                <a:latin typeface="Calibri" panose="020F0502020204030204" pitchFamily="34" charset="0"/>
              </a:rPr>
              <a:t>have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9" dirty="0">
                <a:solidFill>
                  <a:srgbClr val="000000"/>
                </a:solidFill>
                <a:latin typeface="Calibri" panose="020F0502020204030204" pitchFamily="34" charset="0"/>
              </a:rPr>
              <a:t>same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4" dirty="0">
                <a:solidFill>
                  <a:srgbClr val="000000"/>
                </a:solidFill>
                <a:latin typeface="Calibri" panose="020F0502020204030204" pitchFamily="34" charset="0"/>
              </a:rPr>
              <a:t>ancestor,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share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9" dirty="0">
                <a:solidFill>
                  <a:srgbClr val="000000"/>
                </a:solidFill>
                <a:latin typeface="Calibri" panose="020F0502020204030204" pitchFamily="34" charset="0"/>
              </a:rPr>
              <a:t>same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3" dirty="0">
                <a:solidFill>
                  <a:srgbClr val="000000"/>
                </a:solidFill>
                <a:latin typeface="Calibri" panose="020F0502020204030204" pitchFamily="34" charset="0"/>
              </a:rPr>
              <a:t>structure, </a:t>
            </a:r>
            <a:r>
              <a:rPr lang="en-AU" sz="1750" b="0" strike="noStrike" spc="-51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4" dirty="0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have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72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similar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4" dirty="0">
                <a:solidFill>
                  <a:srgbClr val="000000"/>
                </a:solidFill>
                <a:latin typeface="Calibri" panose="020F0502020204030204" pitchFamily="34" charset="0"/>
              </a:rPr>
              <a:t>biological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function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2960370" y="553720"/>
            <a:ext cx="4855845" cy="80518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HMMs	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&amp;</a:t>
            </a:r>
            <a:r>
              <a:rPr lang="en-AU" sz="4400" b="0" strike="noStrike" spc="-97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923400" y="1718280"/>
            <a:ext cx="7981560" cy="96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4000" rIns="0" bIns="0"/>
          <a:lstStyle/>
          <a:p>
            <a:pPr marL="12700">
              <a:lnSpc>
                <a:spcPts val="3590"/>
              </a:lnSpc>
              <a:spcBef>
                <a:spcPts val="425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more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powerful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way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search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for protein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families than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PSSMs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82" name="TextShape 1"/>
          <p:cNvSpPr txBox="1"/>
          <p:nvPr/>
        </p:nvSpPr>
        <p:spPr>
          <a:xfrm>
            <a:off x="3344545" y="6667500"/>
            <a:ext cx="3937635" cy="56832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Hidden</a:t>
            </a:r>
            <a:r>
              <a:rPr lang="en-AU" sz="2800" b="0" strike="noStrike" spc="-5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Markov</a:t>
            </a:r>
            <a:r>
              <a:rPr lang="en-AU" sz="2800" b="0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Models</a:t>
            </a:r>
          </a:p>
        </p:txBody>
      </p:sp>
      <p:pic>
        <p:nvPicPr>
          <p:cNvPr id="283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67025" y="3117215"/>
            <a:ext cx="4349750" cy="30162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969920" y="450720"/>
            <a:ext cx="633132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311275" indent="-1298575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Hidden Markov Models in </a:t>
            </a:r>
            <a:r>
              <a:rPr lang="en-AU" sz="4400" b="0" strike="noStrike" spc="-120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Bioinformatics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941040" y="233316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265040" y="2217600"/>
            <a:ext cx="694008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3200" b="1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extensively</a:t>
            </a:r>
            <a:r>
              <a:rPr lang="en-AU" sz="3200" b="1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</a:t>
            </a:r>
            <a:r>
              <a:rPr lang="en-AU" sz="3200" b="1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gene</a:t>
            </a:r>
            <a:r>
              <a:rPr lang="en-AU" sz="3200" b="1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prediction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941040" y="34848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1264920" y="3369310"/>
            <a:ext cx="7321550" cy="9880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 to create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Sequence Profiles and to </a:t>
            </a:r>
            <a:r>
              <a:rPr lang="en-AU" sz="3200" b="1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classify</a:t>
            </a:r>
            <a:r>
              <a:rPr lang="en-AU" sz="3200" b="1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sequences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into</a:t>
            </a: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families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941040" y="51246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1265040" y="5009040"/>
            <a:ext cx="7257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3200" b="1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</a:t>
            </a:r>
            <a:r>
              <a:rPr lang="en-AU" sz="3200" b="1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Multiple</a:t>
            </a:r>
            <a:r>
              <a:rPr lang="en-AU" sz="3200" b="1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Sequence</a:t>
            </a:r>
            <a:r>
              <a:rPr lang="en-AU" sz="3200" b="1" strike="noStrike" spc="-117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Alignment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695307" y="553680"/>
            <a:ext cx="2818615" cy="87624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4400" b="0" strike="noStrike" spc="-8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3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923400" y="1569600"/>
            <a:ext cx="7920000" cy="128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31000"/>
              </a:lnSpc>
              <a:spcBef>
                <a:spcPts val="95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Suite of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 analysis programs based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on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HMMs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599400" y="37630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923400" y="3625920"/>
            <a:ext cx="592308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build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Pfam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database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599400" y="50342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0" name="CustomShape 8"/>
          <p:cNvSpPr/>
          <p:nvPr/>
        </p:nvSpPr>
        <p:spPr>
          <a:xfrm>
            <a:off x="923400" y="4897080"/>
            <a:ext cx="53748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Available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free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download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at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1" name="CustomShape 9"/>
          <p:cNvSpPr/>
          <p:nvPr/>
        </p:nvSpPr>
        <p:spPr>
          <a:xfrm>
            <a:off x="1031400" y="56566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2" name="CustomShape 10"/>
          <p:cNvSpPr/>
          <p:nvPr/>
        </p:nvSpPr>
        <p:spPr>
          <a:xfrm>
            <a:off x="1355040" y="5537160"/>
            <a:ext cx="360216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trike="noStrike" dirty="0">
                <a:solidFill>
                  <a:srgbClr val="191919"/>
                </a:solidFill>
                <a:latin typeface="Calibri" panose="020F0502020204030204" pitchFamily="34" charset="0"/>
              </a:rPr>
              <a:t>http://hmmer.org/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3659040" y="553680"/>
            <a:ext cx="260244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4400" b="0" strike="noStrike" spc="-8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3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923400" y="1718280"/>
            <a:ext cx="653436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2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was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many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years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1031400" y="24778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1355040" y="2358360"/>
            <a:ext cx="591588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Biggest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draw</a:t>
            </a:r>
            <a:r>
              <a:rPr lang="en-AU" sz="28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back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was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always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speed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599400" y="35726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923400" y="3435480"/>
            <a:ext cx="49914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3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released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58" dirty="0">
                <a:solidFill>
                  <a:srgbClr val="191919"/>
                </a:solidFill>
                <a:latin typeface="Calibri" panose="020F0502020204030204" pitchFamily="34" charset="0"/>
              </a:rPr>
              <a:t>2011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1031400" y="419472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1355040" y="3960000"/>
            <a:ext cx="696168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27000"/>
              </a:lnSpc>
              <a:spcBef>
                <a:spcPts val="100"/>
              </a:spcBef>
            </a:pPr>
            <a:r>
              <a:rPr lang="en-AU" sz="2800" b="0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Very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fast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with comparable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speeds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to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BLAST </a:t>
            </a:r>
            <a:r>
              <a:rPr lang="en-AU" sz="2800" b="0" strike="noStrike" spc="-76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100X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faster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than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v2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1031400" y="473472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2679840" y="553680"/>
            <a:ext cx="471312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4400" b="0" strike="noStrike" spc="-7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Programs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52600" y="14972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876240" y="1360080"/>
            <a:ext cx="8628480" cy="4240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4000" rIns="0" bIns="0"/>
          <a:lstStyle/>
          <a:p>
            <a:pPr marL="12700">
              <a:lnSpc>
                <a:spcPts val="3590"/>
              </a:lnSpc>
              <a:spcBef>
                <a:spcPts val="425"/>
              </a:spcBef>
            </a:pPr>
            <a:r>
              <a:rPr lang="en-AU" sz="3200" b="1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hmmbuild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build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 from multiple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alignment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20"/>
              </a:spcBef>
            </a:pPr>
            <a:r>
              <a:rPr lang="en-AU" sz="3200" b="1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hmmscan</a:t>
            </a:r>
            <a:r>
              <a:rPr lang="en-AU" sz="3200" b="1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 searches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 query sequence(s) 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against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database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HMMs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(used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by </a:t>
            </a:r>
            <a:r>
              <a:rPr lang="en-AU" sz="3200" b="0" strike="noStrike" spc="-38" dirty="0">
                <a:solidFill>
                  <a:srgbClr val="191919"/>
                </a:solidFill>
                <a:latin typeface="Calibri" panose="020F0502020204030204" pitchFamily="34" charset="0"/>
              </a:rPr>
              <a:t>PFAM)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10"/>
              </a:spcBef>
            </a:pPr>
            <a:r>
              <a:rPr lang="en-AU" sz="3200" b="1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hmmsearch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 searches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query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</a:t>
            </a:r>
            <a:r>
              <a:rPr lang="en-AU" sz="3200" b="0" strike="noStrike" spc="3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against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database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sequences</a:t>
            </a:r>
            <a:r>
              <a:rPr lang="en-AU" sz="3200" b="0" strike="noStrike" spc="77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(e.g.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like psi-blast)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20"/>
              </a:spcBef>
            </a:pPr>
            <a:r>
              <a:rPr lang="en-AU" sz="3200" b="1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phmmer</a:t>
            </a:r>
            <a:r>
              <a:rPr lang="en-AU" sz="32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– search a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protein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 vs a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database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(e.g.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like </a:t>
            </a:r>
            <a:r>
              <a:rPr lang="en-AU" sz="32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blastp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)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552600" y="25894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552600" y="36806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0" name="CustomShape 7"/>
          <p:cNvSpPr/>
          <p:nvPr/>
        </p:nvSpPr>
        <p:spPr>
          <a:xfrm>
            <a:off x="552600" y="47725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560830" y="553720"/>
            <a:ext cx="7303135" cy="127444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4000" b="0" strike="noStrike" spc="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Search </a:t>
            </a:r>
            <a:r>
              <a:rPr lang="en-AU" sz="4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&amp;</a:t>
            </a:r>
            <a:r>
              <a:rPr lang="en-AU" sz="4000" b="0" strike="noStrike" spc="-8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Software</a:t>
            </a:r>
          </a:p>
        </p:txBody>
      </p:sp>
      <p:sp>
        <p:nvSpPr>
          <p:cNvPr id="323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923400" y="1718280"/>
            <a:ext cx="560556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2"/>
              </a:rPr>
              <a:t>http://hmmer.janelia.org/search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599400" y="31266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923400" y="2989440"/>
            <a:ext cx="1131840" cy="98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P</a:t>
            </a:r>
            <a:r>
              <a:rPr lang="en-AU" sz="3200" b="0" strike="noStrike" spc="-188" dirty="0">
                <a:solidFill>
                  <a:srgbClr val="191919"/>
                </a:solidFill>
                <a:latin typeface="Calibri" panose="020F0502020204030204" pitchFamily="34" charset="0"/>
              </a:rPr>
              <a:t>F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AM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1031400" y="374904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1355040" y="3629520"/>
            <a:ext cx="392148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8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3"/>
              </a:rPr>
              <a:t>http://pfam.sanger.ac.uk/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004920" y="553680"/>
            <a:ext cx="406476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RN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4400" b="0" strike="noStrike" spc="-4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44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l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ignments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923400" y="1569600"/>
            <a:ext cx="7987320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1280" rIns="0" bIns="0"/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RNA</a:t>
            </a:r>
            <a:r>
              <a:rPr lang="en-AU" sz="3200" b="0" strike="noStrike" spc="-19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alignments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are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“special”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9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RNA</a:t>
            </a:r>
            <a:r>
              <a:rPr lang="en-AU" sz="3200" b="0" strike="noStrike" spc="-18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genes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often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have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secondary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structures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that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allow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improved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searching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Improved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searching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needed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since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599400" y="24919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3" name="CustomShape 6"/>
          <p:cNvSpPr/>
          <p:nvPr/>
        </p:nvSpPr>
        <p:spPr>
          <a:xfrm>
            <a:off x="599400" y="35827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1031400" y="420480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5" name="CustomShape 8"/>
          <p:cNvSpPr/>
          <p:nvPr/>
        </p:nvSpPr>
        <p:spPr>
          <a:xfrm>
            <a:off x="1355040" y="4085640"/>
            <a:ext cx="7278120" cy="137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1480" rIns="0" bIns="0"/>
          <a:lstStyle/>
          <a:p>
            <a:pPr marL="12700">
              <a:lnSpc>
                <a:spcPts val="3120"/>
              </a:lnSpc>
              <a:spcBef>
                <a:spcPts val="405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Must search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DNA</a:t>
            </a:r>
            <a:r>
              <a:rPr lang="en-AU" sz="2800" b="0" strike="noStrike" spc="-16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space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(less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complex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then </a:t>
            </a:r>
            <a:r>
              <a:rPr lang="en-AU" sz="2800" b="0" strike="noStrike" spc="-76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protein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sequences)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Often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shorter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length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then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proteins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6" name="CustomShape 9"/>
          <p:cNvSpPr/>
          <p:nvPr/>
        </p:nvSpPr>
        <p:spPr>
          <a:xfrm>
            <a:off x="1031400" y="514224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2291040" y="553680"/>
            <a:ext cx="548928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Infernal</a:t>
            </a:r>
            <a:r>
              <a:rPr lang="en-AU" sz="44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(RNA</a:t>
            </a:r>
            <a:r>
              <a:rPr lang="en-AU" sz="4400" b="0" strike="noStrike" spc="-25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Search)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923400" y="1718280"/>
            <a:ext cx="415692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Infernal</a:t>
            </a:r>
            <a:r>
              <a:rPr lang="en-AU" sz="3200" b="0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like</a:t>
            </a:r>
            <a:r>
              <a:rPr lang="en-AU" sz="32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1031400" y="24778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1329840" y="2245320"/>
            <a:ext cx="7553520" cy="2121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38100">
              <a:lnSpc>
                <a:spcPct val="126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Includes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2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secondary</a:t>
            </a:r>
            <a:r>
              <a:rPr lang="en-AU" sz="2800" b="0" strike="noStrike" spc="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structure</a:t>
            </a:r>
            <a:r>
              <a:rPr lang="en-AU" sz="2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information </a:t>
            </a:r>
            <a:r>
              <a:rPr lang="en-AU" sz="2800" b="0" strike="noStrike" spc="-75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Uses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profile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“stochastic</a:t>
            </a:r>
            <a:r>
              <a:rPr lang="en-AU" sz="2800" b="0" strike="noStrike" spc="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context-free grammar”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182245">
              <a:lnSpc>
                <a:spcPct val="100000"/>
              </a:lnSpc>
              <a:spcBef>
                <a:spcPts val="940"/>
              </a:spcBef>
            </a:pPr>
            <a:r>
              <a:rPr lang="en-AU" sz="2700" b="0" strike="noStrike" spc="148" baseline="9000" dirty="0">
                <a:solidFill>
                  <a:srgbClr val="191919"/>
                </a:solidFill>
                <a:latin typeface="Calibri"/>
              </a:rPr>
              <a:t>–	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SCFGs</a:t>
            </a:r>
            <a:r>
              <a:rPr lang="en-AU" sz="24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vs</a:t>
            </a:r>
            <a:r>
              <a:rPr lang="en-AU" sz="24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HMMs</a:t>
            </a:r>
            <a:endParaRPr lang="en-AU" sz="2400" b="0" strike="noStrike" spc="-1" dirty="0">
              <a:latin typeface="Calibri" panose="020F0502020204030204" pitchFamily="34" charset="0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“consensus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RNA</a:t>
            </a:r>
            <a:r>
              <a:rPr lang="en-AU" sz="2800" b="0" strike="noStrike" spc="-16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secondary</a:t>
            </a:r>
            <a:r>
              <a:rPr lang="en-AU" sz="28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structure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proﬁles”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1031400" y="301896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4" name="CustomShape 8"/>
          <p:cNvSpPr/>
          <p:nvPr/>
        </p:nvSpPr>
        <p:spPr>
          <a:xfrm>
            <a:off x="1031400" y="400680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5" name="CustomShape 9"/>
          <p:cNvSpPr/>
          <p:nvPr/>
        </p:nvSpPr>
        <p:spPr>
          <a:xfrm>
            <a:off x="599400" y="45604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6" name="CustomShape 10"/>
          <p:cNvSpPr/>
          <p:nvPr/>
        </p:nvSpPr>
        <p:spPr>
          <a:xfrm>
            <a:off x="923400" y="4276080"/>
            <a:ext cx="6740280" cy="1282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0200" rIns="0" bIns="0"/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Infernal</a:t>
            </a:r>
            <a:r>
              <a:rPr lang="en-AU" sz="3200" b="0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slow!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Infernal</a:t>
            </a:r>
            <a:r>
              <a:rPr lang="en-AU" sz="32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can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be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used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search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RFAM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7" name="CustomShape 11"/>
          <p:cNvSpPr/>
          <p:nvPr/>
        </p:nvSpPr>
        <p:spPr>
          <a:xfrm>
            <a:off x="599400" y="51955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765720" y="682920"/>
            <a:ext cx="8696880" cy="614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AU" sz="40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RNAseq</a:t>
            </a:r>
            <a:r>
              <a:rPr lang="en-AU" sz="4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alignment with Magic-BLAST</a:t>
            </a:r>
            <a:endParaRPr lang="en-AU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766080" y="7094520"/>
            <a:ext cx="565020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160" b="0" strike="noStrike" spc="-1" dirty="0">
                <a:solidFill>
                  <a:srgbClr val="000000"/>
                </a:solidFill>
                <a:latin typeface="Calibri"/>
              </a:rPr>
              <a:t>https://bmcbioinformatics.biomedcentral.com/articles/10.1186/s12859-019-2996-x</a:t>
            </a:r>
            <a:endParaRPr lang="en-AU" sz="116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360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320" y="1650240"/>
            <a:ext cx="5637240" cy="513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133160" y="6252840"/>
            <a:ext cx="565020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160" b="0" strike="noStrike" spc="-1" dirty="0">
                <a:solidFill>
                  <a:srgbClr val="000000"/>
                </a:solidFill>
                <a:latin typeface="Calibri"/>
              </a:rPr>
              <a:t>https://bmcbioinformatics.biomedcentral.com/articles/10.1186/s12859-019-2996-x</a:t>
            </a:r>
            <a:endParaRPr lang="en-AU" sz="116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28680" y="6252840"/>
            <a:ext cx="3061440" cy="26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160" b="0" strike="noStrike" spc="-1" dirty="0">
                <a:solidFill>
                  <a:srgbClr val="000000"/>
                </a:solidFill>
                <a:latin typeface="Calibri"/>
              </a:rPr>
              <a:t>https://ncbi.github.io/magicblast/</a:t>
            </a:r>
            <a:endParaRPr lang="en-AU" sz="116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36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0600" y="2376000"/>
            <a:ext cx="4666320" cy="2803320"/>
          </a:xfrm>
          <a:prstGeom prst="rect">
            <a:avLst/>
          </a:prstGeom>
          <a:ln>
            <a:noFill/>
          </a:ln>
        </p:spPr>
      </p:pic>
      <p:pic>
        <p:nvPicPr>
          <p:cNvPr id="364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177880" y="1795680"/>
            <a:ext cx="4833720" cy="3524400"/>
          </a:xfrm>
          <a:prstGeom prst="rect">
            <a:avLst/>
          </a:prstGeom>
          <a:ln>
            <a:noFill/>
          </a:ln>
        </p:spPr>
      </p:pic>
      <p:sp>
        <p:nvSpPr>
          <p:cNvPr id="365" name="TextShape 3"/>
          <p:cNvSpPr txBox="1"/>
          <p:nvPr/>
        </p:nvSpPr>
        <p:spPr>
          <a:xfrm>
            <a:off x="765720" y="682920"/>
            <a:ext cx="8696880" cy="614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AU" sz="40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RNAseq</a:t>
            </a:r>
            <a:r>
              <a:rPr lang="en-AU" sz="40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alignment with Magic-BLAST</a:t>
            </a:r>
            <a:endParaRPr lang="en-AU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591541" y="854280"/>
            <a:ext cx="7375717" cy="62784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36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Importance</a:t>
            </a:r>
            <a:r>
              <a:rPr lang="en-AU" sz="3600" b="1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60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3600" b="1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60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Similarity</a:t>
            </a:r>
            <a:endParaRPr lang="en-AU" sz="3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837800" y="2969280"/>
            <a:ext cx="1101600" cy="606600"/>
          </a:xfrm>
          <a:custGeom>
            <a:avLst/>
            <a:gdLst/>
            <a:ahLst/>
            <a:cxnLst/>
            <a:rect l="l" t="t" r="r" b="b"/>
            <a:pathLst>
              <a:path w="1133475" h="624204">
                <a:moveTo>
                  <a:pt x="0" y="31825"/>
                </a:moveTo>
                <a:lnTo>
                  <a:pt x="58602" y="10644"/>
                </a:lnTo>
                <a:lnTo>
                  <a:pt x="105346" y="678"/>
                </a:lnTo>
                <a:lnTo>
                  <a:pt x="154090" y="0"/>
                </a:lnTo>
                <a:lnTo>
                  <a:pt x="218694" y="6679"/>
                </a:lnTo>
                <a:lnTo>
                  <a:pt x="254805" y="25419"/>
                </a:lnTo>
                <a:lnTo>
                  <a:pt x="285273" y="53161"/>
                </a:lnTo>
                <a:lnTo>
                  <a:pt x="311598" y="86617"/>
                </a:lnTo>
                <a:lnTo>
                  <a:pt x="335280" y="122503"/>
                </a:lnTo>
                <a:lnTo>
                  <a:pt x="327433" y="176176"/>
                </a:lnTo>
                <a:lnTo>
                  <a:pt x="292310" y="222373"/>
                </a:lnTo>
                <a:lnTo>
                  <a:pt x="244601" y="210895"/>
                </a:lnTo>
                <a:lnTo>
                  <a:pt x="265771" y="163187"/>
                </a:lnTo>
                <a:lnTo>
                  <a:pt x="329255" y="140065"/>
                </a:lnTo>
                <a:lnTo>
                  <a:pt x="385572" y="147649"/>
                </a:lnTo>
                <a:lnTo>
                  <a:pt x="425934" y="164937"/>
                </a:lnTo>
                <a:lnTo>
                  <a:pt x="463295" y="185939"/>
                </a:lnTo>
                <a:lnTo>
                  <a:pt x="500657" y="207228"/>
                </a:lnTo>
                <a:lnTo>
                  <a:pt x="541019" y="225373"/>
                </a:lnTo>
                <a:lnTo>
                  <a:pt x="582799" y="210800"/>
                </a:lnTo>
                <a:lnTo>
                  <a:pt x="610647" y="192226"/>
                </a:lnTo>
                <a:lnTo>
                  <a:pt x="629209" y="164508"/>
                </a:lnTo>
                <a:lnTo>
                  <a:pt x="643127" y="122503"/>
                </a:lnTo>
                <a:lnTo>
                  <a:pt x="624601" y="92392"/>
                </a:lnTo>
                <a:lnTo>
                  <a:pt x="603504" y="69639"/>
                </a:lnTo>
                <a:lnTo>
                  <a:pt x="573262" y="66460"/>
                </a:lnTo>
                <a:lnTo>
                  <a:pt x="527304" y="95071"/>
                </a:lnTo>
                <a:lnTo>
                  <a:pt x="517671" y="111073"/>
                </a:lnTo>
                <a:lnTo>
                  <a:pt x="514826" y="131075"/>
                </a:lnTo>
                <a:lnTo>
                  <a:pt x="514981" y="152507"/>
                </a:lnTo>
                <a:lnTo>
                  <a:pt x="514350" y="172795"/>
                </a:lnTo>
                <a:lnTo>
                  <a:pt x="507051" y="229742"/>
                </a:lnTo>
                <a:lnTo>
                  <a:pt x="499395" y="270617"/>
                </a:lnTo>
                <a:lnTo>
                  <a:pt x="480167" y="307919"/>
                </a:lnTo>
                <a:lnTo>
                  <a:pt x="438150" y="354151"/>
                </a:lnTo>
                <a:lnTo>
                  <a:pt x="394811" y="395108"/>
                </a:lnTo>
                <a:lnTo>
                  <a:pt x="347472" y="430351"/>
                </a:lnTo>
                <a:lnTo>
                  <a:pt x="283463" y="448353"/>
                </a:lnTo>
                <a:lnTo>
                  <a:pt x="244601" y="455497"/>
                </a:lnTo>
                <a:lnTo>
                  <a:pt x="215574" y="453592"/>
                </a:lnTo>
                <a:lnTo>
                  <a:pt x="186118" y="452830"/>
                </a:lnTo>
                <a:lnTo>
                  <a:pt x="156948" y="450353"/>
                </a:lnTo>
                <a:lnTo>
                  <a:pt x="128777" y="443305"/>
                </a:lnTo>
                <a:lnTo>
                  <a:pt x="117097" y="428505"/>
                </a:lnTo>
                <a:lnTo>
                  <a:pt x="115919" y="404919"/>
                </a:lnTo>
                <a:lnTo>
                  <a:pt x="121169" y="381476"/>
                </a:lnTo>
                <a:lnTo>
                  <a:pt x="128777" y="367105"/>
                </a:lnTo>
                <a:lnTo>
                  <a:pt x="136767" y="361545"/>
                </a:lnTo>
                <a:lnTo>
                  <a:pt x="146399" y="358628"/>
                </a:lnTo>
                <a:lnTo>
                  <a:pt x="156745" y="356711"/>
                </a:lnTo>
                <a:lnTo>
                  <a:pt x="166877" y="354151"/>
                </a:lnTo>
                <a:lnTo>
                  <a:pt x="195691" y="356711"/>
                </a:lnTo>
                <a:lnTo>
                  <a:pt x="224789" y="358628"/>
                </a:lnTo>
                <a:lnTo>
                  <a:pt x="253888" y="361545"/>
                </a:lnTo>
                <a:lnTo>
                  <a:pt x="315039" y="387417"/>
                </a:lnTo>
                <a:lnTo>
                  <a:pt x="349948" y="426160"/>
                </a:lnTo>
                <a:lnTo>
                  <a:pt x="383428" y="470618"/>
                </a:lnTo>
                <a:lnTo>
                  <a:pt x="411480" y="508075"/>
                </a:lnTo>
                <a:lnTo>
                  <a:pt x="428458" y="529851"/>
                </a:lnTo>
                <a:lnTo>
                  <a:pt x="444436" y="552557"/>
                </a:lnTo>
                <a:lnTo>
                  <a:pt x="460128" y="575690"/>
                </a:lnTo>
                <a:lnTo>
                  <a:pt x="476250" y="598753"/>
                </a:lnTo>
                <a:lnTo>
                  <a:pt x="495145" y="612005"/>
                </a:lnTo>
                <a:lnTo>
                  <a:pt x="521112" y="619613"/>
                </a:lnTo>
                <a:lnTo>
                  <a:pt x="544079" y="623077"/>
                </a:lnTo>
                <a:lnTo>
                  <a:pt x="553974" y="623899"/>
                </a:lnTo>
                <a:lnTo>
                  <a:pt x="594664" y="596912"/>
                </a:lnTo>
                <a:lnTo>
                  <a:pt x="615970" y="583751"/>
                </a:lnTo>
                <a:lnTo>
                  <a:pt x="656844" y="533221"/>
                </a:lnTo>
                <a:lnTo>
                  <a:pt x="676179" y="469213"/>
                </a:lnTo>
                <a:lnTo>
                  <a:pt x="685240" y="437209"/>
                </a:lnTo>
                <a:lnTo>
                  <a:pt x="694944" y="405205"/>
                </a:lnTo>
                <a:lnTo>
                  <a:pt x="680751" y="362819"/>
                </a:lnTo>
                <a:lnTo>
                  <a:pt x="656844" y="326719"/>
                </a:lnTo>
                <a:lnTo>
                  <a:pt x="609123" y="309002"/>
                </a:lnTo>
                <a:lnTo>
                  <a:pt x="579119" y="301573"/>
                </a:lnTo>
                <a:lnTo>
                  <a:pt x="571976" y="310741"/>
                </a:lnTo>
                <a:lnTo>
                  <a:pt x="563689" y="319480"/>
                </a:lnTo>
                <a:lnTo>
                  <a:pt x="556831" y="328791"/>
                </a:lnTo>
                <a:lnTo>
                  <a:pt x="553974" y="339673"/>
                </a:lnTo>
                <a:lnTo>
                  <a:pt x="567013" y="374396"/>
                </a:lnTo>
                <a:lnTo>
                  <a:pt x="599767" y="404034"/>
                </a:lnTo>
                <a:lnTo>
                  <a:pt x="642689" y="427894"/>
                </a:lnTo>
                <a:lnTo>
                  <a:pt x="686232" y="445280"/>
                </a:lnTo>
                <a:lnTo>
                  <a:pt x="720851" y="455497"/>
                </a:lnTo>
                <a:lnTo>
                  <a:pt x="775659" y="448138"/>
                </a:lnTo>
                <a:lnTo>
                  <a:pt x="819206" y="442345"/>
                </a:lnTo>
                <a:lnTo>
                  <a:pt x="857631" y="438542"/>
                </a:lnTo>
                <a:lnTo>
                  <a:pt x="897071" y="437152"/>
                </a:lnTo>
                <a:lnTo>
                  <a:pt x="943666" y="438599"/>
                </a:lnTo>
                <a:lnTo>
                  <a:pt x="1003554" y="443305"/>
                </a:lnTo>
                <a:lnTo>
                  <a:pt x="1034295" y="450687"/>
                </a:lnTo>
                <a:lnTo>
                  <a:pt x="1067752" y="459497"/>
                </a:lnTo>
                <a:lnTo>
                  <a:pt x="1101494" y="466879"/>
                </a:lnTo>
                <a:lnTo>
                  <a:pt x="1133094" y="469975"/>
                </a:lnTo>
              </a:path>
            </a:pathLst>
          </a:custGeom>
          <a:noFill/>
          <a:ln w="38160">
            <a:solidFill>
              <a:srgbClr val="34CCCC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6439680" y="2969280"/>
            <a:ext cx="1102320" cy="606600"/>
          </a:xfrm>
          <a:custGeom>
            <a:avLst/>
            <a:gdLst/>
            <a:ahLst/>
            <a:cxnLst/>
            <a:rect l="l" t="t" r="r" b="b"/>
            <a:pathLst>
              <a:path w="1134109" h="624204">
                <a:moveTo>
                  <a:pt x="0" y="31825"/>
                </a:moveTo>
                <a:lnTo>
                  <a:pt x="58721" y="10644"/>
                </a:lnTo>
                <a:lnTo>
                  <a:pt x="105727" y="678"/>
                </a:lnTo>
                <a:lnTo>
                  <a:pt x="154733" y="0"/>
                </a:lnTo>
                <a:lnTo>
                  <a:pt x="219455" y="6679"/>
                </a:lnTo>
                <a:lnTo>
                  <a:pt x="255448" y="25419"/>
                </a:lnTo>
                <a:lnTo>
                  <a:pt x="285654" y="53161"/>
                </a:lnTo>
                <a:lnTo>
                  <a:pt x="311717" y="86617"/>
                </a:lnTo>
                <a:lnTo>
                  <a:pt x="335279" y="122503"/>
                </a:lnTo>
                <a:lnTo>
                  <a:pt x="327540" y="176176"/>
                </a:lnTo>
                <a:lnTo>
                  <a:pt x="292631" y="222373"/>
                </a:lnTo>
                <a:lnTo>
                  <a:pt x="244601" y="210895"/>
                </a:lnTo>
                <a:lnTo>
                  <a:pt x="266211" y="163187"/>
                </a:lnTo>
                <a:lnTo>
                  <a:pt x="330005" y="140065"/>
                </a:lnTo>
                <a:lnTo>
                  <a:pt x="386333" y="147649"/>
                </a:lnTo>
                <a:lnTo>
                  <a:pt x="426696" y="164937"/>
                </a:lnTo>
                <a:lnTo>
                  <a:pt x="464057" y="185939"/>
                </a:lnTo>
                <a:lnTo>
                  <a:pt x="501419" y="207228"/>
                </a:lnTo>
                <a:lnTo>
                  <a:pt x="541781" y="225373"/>
                </a:lnTo>
                <a:lnTo>
                  <a:pt x="583120" y="210800"/>
                </a:lnTo>
                <a:lnTo>
                  <a:pt x="610742" y="192226"/>
                </a:lnTo>
                <a:lnTo>
                  <a:pt x="629221" y="164508"/>
                </a:lnTo>
                <a:lnTo>
                  <a:pt x="643127" y="122503"/>
                </a:lnTo>
                <a:lnTo>
                  <a:pt x="624923" y="92392"/>
                </a:lnTo>
                <a:lnTo>
                  <a:pt x="603789" y="69639"/>
                </a:lnTo>
                <a:lnTo>
                  <a:pt x="573369" y="66460"/>
                </a:lnTo>
                <a:lnTo>
                  <a:pt x="527303" y="95071"/>
                </a:lnTo>
                <a:lnTo>
                  <a:pt x="517778" y="111073"/>
                </a:lnTo>
                <a:lnTo>
                  <a:pt x="515111" y="131075"/>
                </a:lnTo>
                <a:lnTo>
                  <a:pt x="515302" y="152507"/>
                </a:lnTo>
                <a:lnTo>
                  <a:pt x="514350" y="172795"/>
                </a:lnTo>
                <a:lnTo>
                  <a:pt x="507372" y="229742"/>
                </a:lnTo>
                <a:lnTo>
                  <a:pt x="499681" y="270617"/>
                </a:lnTo>
                <a:lnTo>
                  <a:pt x="480274" y="307919"/>
                </a:lnTo>
                <a:lnTo>
                  <a:pt x="438150" y="354151"/>
                </a:lnTo>
                <a:lnTo>
                  <a:pt x="394906" y="395108"/>
                </a:lnTo>
                <a:lnTo>
                  <a:pt x="348233" y="430351"/>
                </a:lnTo>
                <a:lnTo>
                  <a:pt x="283845" y="448353"/>
                </a:lnTo>
                <a:lnTo>
                  <a:pt x="244601" y="455497"/>
                </a:lnTo>
                <a:lnTo>
                  <a:pt x="215574" y="453592"/>
                </a:lnTo>
                <a:lnTo>
                  <a:pt x="186118" y="452830"/>
                </a:lnTo>
                <a:lnTo>
                  <a:pt x="156948" y="450353"/>
                </a:lnTo>
                <a:lnTo>
                  <a:pt x="128777" y="443305"/>
                </a:lnTo>
                <a:lnTo>
                  <a:pt x="117526" y="428505"/>
                </a:lnTo>
                <a:lnTo>
                  <a:pt x="116490" y="404919"/>
                </a:lnTo>
                <a:lnTo>
                  <a:pt x="121598" y="381476"/>
                </a:lnTo>
                <a:lnTo>
                  <a:pt x="128777" y="367105"/>
                </a:lnTo>
                <a:lnTo>
                  <a:pt x="137195" y="361545"/>
                </a:lnTo>
                <a:lnTo>
                  <a:pt x="146970" y="358628"/>
                </a:lnTo>
                <a:lnTo>
                  <a:pt x="157174" y="356711"/>
                </a:lnTo>
                <a:lnTo>
                  <a:pt x="166877" y="354151"/>
                </a:lnTo>
                <a:lnTo>
                  <a:pt x="195691" y="356711"/>
                </a:lnTo>
                <a:lnTo>
                  <a:pt x="224789" y="358628"/>
                </a:lnTo>
                <a:lnTo>
                  <a:pt x="253888" y="361545"/>
                </a:lnTo>
                <a:lnTo>
                  <a:pt x="315039" y="387417"/>
                </a:lnTo>
                <a:lnTo>
                  <a:pt x="349948" y="426160"/>
                </a:lnTo>
                <a:lnTo>
                  <a:pt x="383428" y="470618"/>
                </a:lnTo>
                <a:lnTo>
                  <a:pt x="411479" y="508075"/>
                </a:lnTo>
                <a:lnTo>
                  <a:pt x="428458" y="529851"/>
                </a:lnTo>
                <a:lnTo>
                  <a:pt x="444436" y="552557"/>
                </a:lnTo>
                <a:lnTo>
                  <a:pt x="460128" y="575690"/>
                </a:lnTo>
                <a:lnTo>
                  <a:pt x="476250" y="598753"/>
                </a:lnTo>
                <a:lnTo>
                  <a:pt x="495264" y="612005"/>
                </a:lnTo>
                <a:lnTo>
                  <a:pt x="521493" y="619613"/>
                </a:lnTo>
                <a:lnTo>
                  <a:pt x="544722" y="623077"/>
                </a:lnTo>
                <a:lnTo>
                  <a:pt x="554735" y="623899"/>
                </a:lnTo>
                <a:lnTo>
                  <a:pt x="595134" y="596912"/>
                </a:lnTo>
                <a:lnTo>
                  <a:pt x="616403" y="583751"/>
                </a:lnTo>
                <a:lnTo>
                  <a:pt x="657605" y="533221"/>
                </a:lnTo>
                <a:lnTo>
                  <a:pt x="676655" y="469213"/>
                </a:lnTo>
                <a:lnTo>
                  <a:pt x="685680" y="437209"/>
                </a:lnTo>
                <a:lnTo>
                  <a:pt x="695705" y="405205"/>
                </a:lnTo>
                <a:lnTo>
                  <a:pt x="689860" y="385762"/>
                </a:lnTo>
                <a:lnTo>
                  <a:pt x="681513" y="362819"/>
                </a:lnTo>
                <a:lnTo>
                  <a:pt x="657605" y="326719"/>
                </a:lnTo>
                <a:lnTo>
                  <a:pt x="609885" y="309002"/>
                </a:lnTo>
                <a:lnTo>
                  <a:pt x="579881" y="301573"/>
                </a:lnTo>
                <a:lnTo>
                  <a:pt x="572416" y="310741"/>
                </a:lnTo>
                <a:lnTo>
                  <a:pt x="564165" y="319480"/>
                </a:lnTo>
                <a:lnTo>
                  <a:pt x="557486" y="328791"/>
                </a:lnTo>
                <a:lnTo>
                  <a:pt x="554735" y="339673"/>
                </a:lnTo>
                <a:lnTo>
                  <a:pt x="567769" y="374396"/>
                </a:lnTo>
                <a:lnTo>
                  <a:pt x="600480" y="404034"/>
                </a:lnTo>
                <a:lnTo>
                  <a:pt x="643286" y="427894"/>
                </a:lnTo>
                <a:lnTo>
                  <a:pt x="686604" y="445280"/>
                </a:lnTo>
                <a:lnTo>
                  <a:pt x="720851" y="455497"/>
                </a:lnTo>
                <a:lnTo>
                  <a:pt x="775977" y="448138"/>
                </a:lnTo>
                <a:lnTo>
                  <a:pt x="819714" y="442345"/>
                </a:lnTo>
                <a:lnTo>
                  <a:pt x="858202" y="438542"/>
                </a:lnTo>
                <a:lnTo>
                  <a:pt x="897579" y="437152"/>
                </a:lnTo>
                <a:lnTo>
                  <a:pt x="943983" y="438599"/>
                </a:lnTo>
                <a:lnTo>
                  <a:pt x="1003553" y="443305"/>
                </a:lnTo>
                <a:lnTo>
                  <a:pt x="1034414" y="450687"/>
                </a:lnTo>
                <a:lnTo>
                  <a:pt x="1068133" y="459497"/>
                </a:lnTo>
                <a:lnTo>
                  <a:pt x="1102137" y="466879"/>
                </a:lnTo>
                <a:lnTo>
                  <a:pt x="1133855" y="469975"/>
                </a:lnTo>
              </a:path>
            </a:pathLst>
          </a:custGeom>
          <a:noFill/>
          <a:ln w="38160">
            <a:solidFill>
              <a:srgbClr val="01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78" name="Group 4"/>
          <p:cNvGrpSpPr/>
          <p:nvPr/>
        </p:nvGrpSpPr>
        <p:grpSpPr>
          <a:xfrm>
            <a:off x="4356720" y="2518920"/>
            <a:ext cx="946080" cy="846000"/>
            <a:chOff x="4356720" y="2518920"/>
            <a:chExt cx="946080" cy="846000"/>
          </a:xfrm>
        </p:grpSpPr>
        <p:sp>
          <p:nvSpPr>
            <p:cNvPr id="179" name="CustomShape 5"/>
            <p:cNvSpPr/>
            <p:nvPr/>
          </p:nvSpPr>
          <p:spPr>
            <a:xfrm>
              <a:off x="4356720" y="2696040"/>
              <a:ext cx="946080" cy="491040"/>
            </a:xfrm>
            <a:custGeom>
              <a:avLst/>
              <a:gdLst/>
              <a:ahLst/>
              <a:cxnLst/>
              <a:rect l="l" t="t" r="r" b="b"/>
              <a:pathLst>
                <a:path w="973454" h="505460">
                  <a:moveTo>
                    <a:pt x="973074" y="505206"/>
                  </a:moveTo>
                  <a:lnTo>
                    <a:pt x="973074" y="0"/>
                  </a:lnTo>
                  <a:lnTo>
                    <a:pt x="0" y="0"/>
                  </a:lnTo>
                  <a:lnTo>
                    <a:pt x="0" y="505206"/>
                  </a:lnTo>
                  <a:lnTo>
                    <a:pt x="973074" y="505206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0" name="CustomShape 6"/>
            <p:cNvSpPr/>
            <p:nvPr/>
          </p:nvSpPr>
          <p:spPr>
            <a:xfrm>
              <a:off x="4356720" y="2696760"/>
              <a:ext cx="946080" cy="490320"/>
            </a:xfrm>
            <a:custGeom>
              <a:avLst/>
              <a:gdLst/>
              <a:ahLst/>
              <a:cxnLst/>
              <a:rect l="l" t="t" r="r" b="b"/>
              <a:pathLst>
                <a:path w="973454" h="504825">
                  <a:moveTo>
                    <a:pt x="0" y="0"/>
                  </a:moveTo>
                  <a:lnTo>
                    <a:pt x="0" y="504444"/>
                  </a:lnTo>
                  <a:lnTo>
                    <a:pt x="973074" y="504444"/>
                  </a:lnTo>
                  <a:lnTo>
                    <a:pt x="97307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01010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1" name="CustomShape 7"/>
            <p:cNvSpPr/>
            <p:nvPr/>
          </p:nvSpPr>
          <p:spPr>
            <a:xfrm>
              <a:off x="4356720" y="2518920"/>
              <a:ext cx="946080" cy="356400"/>
            </a:xfrm>
            <a:custGeom>
              <a:avLst/>
              <a:gdLst/>
              <a:ahLst/>
              <a:cxnLst/>
              <a:rect l="l" t="t" r="r" b="b"/>
              <a:pathLst>
                <a:path w="973454" h="367030">
                  <a:moveTo>
                    <a:pt x="973074" y="183641"/>
                  </a:moveTo>
                  <a:lnTo>
                    <a:pt x="955689" y="134849"/>
                  </a:lnTo>
                  <a:lnTo>
                    <a:pt x="906638" y="90988"/>
                  </a:lnTo>
                  <a:lnTo>
                    <a:pt x="871694" y="71456"/>
                  </a:lnTo>
                  <a:lnTo>
                    <a:pt x="830580" y="53816"/>
                  </a:lnTo>
                  <a:lnTo>
                    <a:pt x="783877" y="38287"/>
                  </a:lnTo>
                  <a:lnTo>
                    <a:pt x="732169" y="25089"/>
                  </a:lnTo>
                  <a:lnTo>
                    <a:pt x="676036" y="14442"/>
                  </a:lnTo>
                  <a:lnTo>
                    <a:pt x="616062" y="6565"/>
                  </a:lnTo>
                  <a:lnTo>
                    <a:pt x="552829" y="1677"/>
                  </a:lnTo>
                  <a:lnTo>
                    <a:pt x="486917" y="0"/>
                  </a:lnTo>
                  <a:lnTo>
                    <a:pt x="420831" y="1677"/>
                  </a:lnTo>
                  <a:lnTo>
                    <a:pt x="357452" y="6565"/>
                  </a:lnTo>
                  <a:lnTo>
                    <a:pt x="297358" y="14442"/>
                  </a:lnTo>
                  <a:lnTo>
                    <a:pt x="241130" y="25089"/>
                  </a:lnTo>
                  <a:lnTo>
                    <a:pt x="189347" y="38287"/>
                  </a:lnTo>
                  <a:lnTo>
                    <a:pt x="142589" y="53816"/>
                  </a:lnTo>
                  <a:lnTo>
                    <a:pt x="101434" y="71456"/>
                  </a:lnTo>
                  <a:lnTo>
                    <a:pt x="66463" y="90988"/>
                  </a:lnTo>
                  <a:lnTo>
                    <a:pt x="17388" y="134849"/>
                  </a:lnTo>
                  <a:lnTo>
                    <a:pt x="0" y="183641"/>
                  </a:lnTo>
                  <a:lnTo>
                    <a:pt x="4443" y="208369"/>
                  </a:lnTo>
                  <a:lnTo>
                    <a:pt x="38254" y="254650"/>
                  </a:lnTo>
                  <a:lnTo>
                    <a:pt x="101434" y="295216"/>
                  </a:lnTo>
                  <a:lnTo>
                    <a:pt x="142589" y="312800"/>
                  </a:lnTo>
                  <a:lnTo>
                    <a:pt x="189347" y="328289"/>
                  </a:lnTo>
                  <a:lnTo>
                    <a:pt x="241130" y="341460"/>
                  </a:lnTo>
                  <a:lnTo>
                    <a:pt x="297358" y="352091"/>
                  </a:lnTo>
                  <a:lnTo>
                    <a:pt x="357452" y="359960"/>
                  </a:lnTo>
                  <a:lnTo>
                    <a:pt x="420831" y="364844"/>
                  </a:lnTo>
                  <a:lnTo>
                    <a:pt x="486917" y="366521"/>
                  </a:lnTo>
                  <a:lnTo>
                    <a:pt x="552829" y="364844"/>
                  </a:lnTo>
                  <a:lnTo>
                    <a:pt x="616062" y="359960"/>
                  </a:lnTo>
                  <a:lnTo>
                    <a:pt x="676036" y="352091"/>
                  </a:lnTo>
                  <a:lnTo>
                    <a:pt x="732169" y="341460"/>
                  </a:lnTo>
                  <a:lnTo>
                    <a:pt x="783877" y="328289"/>
                  </a:lnTo>
                  <a:lnTo>
                    <a:pt x="830579" y="312800"/>
                  </a:lnTo>
                  <a:lnTo>
                    <a:pt x="871694" y="295216"/>
                  </a:lnTo>
                  <a:lnTo>
                    <a:pt x="906638" y="275759"/>
                  </a:lnTo>
                  <a:lnTo>
                    <a:pt x="955689" y="232113"/>
                  </a:lnTo>
                  <a:lnTo>
                    <a:pt x="973074" y="183641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2" name="CustomShape 8"/>
            <p:cNvSpPr/>
            <p:nvPr/>
          </p:nvSpPr>
          <p:spPr>
            <a:xfrm>
              <a:off x="4356720" y="2518920"/>
              <a:ext cx="946080" cy="356400"/>
            </a:xfrm>
            <a:custGeom>
              <a:avLst/>
              <a:gdLst/>
              <a:ahLst/>
              <a:cxnLst/>
              <a:rect l="l" t="t" r="r" b="b"/>
              <a:pathLst>
                <a:path w="973454" h="367030">
                  <a:moveTo>
                    <a:pt x="486917" y="0"/>
                  </a:moveTo>
                  <a:lnTo>
                    <a:pt x="420831" y="1677"/>
                  </a:lnTo>
                  <a:lnTo>
                    <a:pt x="357452" y="6565"/>
                  </a:lnTo>
                  <a:lnTo>
                    <a:pt x="297358" y="14442"/>
                  </a:lnTo>
                  <a:lnTo>
                    <a:pt x="241130" y="25089"/>
                  </a:lnTo>
                  <a:lnTo>
                    <a:pt x="189347" y="38287"/>
                  </a:lnTo>
                  <a:lnTo>
                    <a:pt x="142589" y="53816"/>
                  </a:lnTo>
                  <a:lnTo>
                    <a:pt x="101434" y="71456"/>
                  </a:lnTo>
                  <a:lnTo>
                    <a:pt x="66463" y="90988"/>
                  </a:lnTo>
                  <a:lnTo>
                    <a:pt x="17388" y="134849"/>
                  </a:lnTo>
                  <a:lnTo>
                    <a:pt x="0" y="183641"/>
                  </a:lnTo>
                  <a:lnTo>
                    <a:pt x="4443" y="208369"/>
                  </a:lnTo>
                  <a:lnTo>
                    <a:pt x="38254" y="254650"/>
                  </a:lnTo>
                  <a:lnTo>
                    <a:pt x="101434" y="295216"/>
                  </a:lnTo>
                  <a:lnTo>
                    <a:pt x="142589" y="312800"/>
                  </a:lnTo>
                  <a:lnTo>
                    <a:pt x="189347" y="328289"/>
                  </a:lnTo>
                  <a:lnTo>
                    <a:pt x="241130" y="341460"/>
                  </a:lnTo>
                  <a:lnTo>
                    <a:pt x="297358" y="352091"/>
                  </a:lnTo>
                  <a:lnTo>
                    <a:pt x="357452" y="359960"/>
                  </a:lnTo>
                  <a:lnTo>
                    <a:pt x="420831" y="364844"/>
                  </a:lnTo>
                  <a:lnTo>
                    <a:pt x="486917" y="366521"/>
                  </a:lnTo>
                  <a:lnTo>
                    <a:pt x="552829" y="364844"/>
                  </a:lnTo>
                  <a:lnTo>
                    <a:pt x="616062" y="359960"/>
                  </a:lnTo>
                  <a:lnTo>
                    <a:pt x="676036" y="352091"/>
                  </a:lnTo>
                  <a:lnTo>
                    <a:pt x="732169" y="341460"/>
                  </a:lnTo>
                  <a:lnTo>
                    <a:pt x="783877" y="328289"/>
                  </a:lnTo>
                  <a:lnTo>
                    <a:pt x="830579" y="312800"/>
                  </a:lnTo>
                  <a:lnTo>
                    <a:pt x="871694" y="295216"/>
                  </a:lnTo>
                  <a:lnTo>
                    <a:pt x="906638" y="275759"/>
                  </a:lnTo>
                  <a:lnTo>
                    <a:pt x="955689" y="232113"/>
                  </a:lnTo>
                  <a:lnTo>
                    <a:pt x="973074" y="183641"/>
                  </a:lnTo>
                  <a:lnTo>
                    <a:pt x="968630" y="158738"/>
                  </a:lnTo>
                  <a:lnTo>
                    <a:pt x="934831" y="112192"/>
                  </a:lnTo>
                  <a:lnTo>
                    <a:pt x="871694" y="71456"/>
                  </a:lnTo>
                  <a:lnTo>
                    <a:pt x="830580" y="53816"/>
                  </a:lnTo>
                  <a:lnTo>
                    <a:pt x="783877" y="38287"/>
                  </a:lnTo>
                  <a:lnTo>
                    <a:pt x="732169" y="25089"/>
                  </a:lnTo>
                  <a:lnTo>
                    <a:pt x="676036" y="14442"/>
                  </a:lnTo>
                  <a:lnTo>
                    <a:pt x="616062" y="6565"/>
                  </a:lnTo>
                  <a:lnTo>
                    <a:pt x="552829" y="1677"/>
                  </a:lnTo>
                  <a:lnTo>
                    <a:pt x="486917" y="0"/>
                  </a:lnTo>
                  <a:close/>
                </a:path>
              </a:pathLst>
            </a:custGeom>
            <a:noFill/>
            <a:ln w="9360">
              <a:solidFill>
                <a:srgbClr val="01010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3" name="CustomShape 9"/>
            <p:cNvSpPr/>
            <p:nvPr/>
          </p:nvSpPr>
          <p:spPr>
            <a:xfrm>
              <a:off x="4356720" y="3007800"/>
              <a:ext cx="946080" cy="357120"/>
            </a:xfrm>
            <a:custGeom>
              <a:avLst/>
              <a:gdLst/>
              <a:ahLst/>
              <a:cxnLst/>
              <a:rect l="l" t="t" r="r" b="b"/>
              <a:pathLst>
                <a:path w="973454" h="367664">
                  <a:moveTo>
                    <a:pt x="973074" y="183642"/>
                  </a:moveTo>
                  <a:lnTo>
                    <a:pt x="955689" y="134849"/>
                  </a:lnTo>
                  <a:lnTo>
                    <a:pt x="906638" y="90988"/>
                  </a:lnTo>
                  <a:lnTo>
                    <a:pt x="871694" y="71456"/>
                  </a:lnTo>
                  <a:lnTo>
                    <a:pt x="830580" y="53816"/>
                  </a:lnTo>
                  <a:lnTo>
                    <a:pt x="783877" y="38287"/>
                  </a:lnTo>
                  <a:lnTo>
                    <a:pt x="732169" y="25089"/>
                  </a:lnTo>
                  <a:lnTo>
                    <a:pt x="676036" y="14442"/>
                  </a:lnTo>
                  <a:lnTo>
                    <a:pt x="616062" y="6565"/>
                  </a:lnTo>
                  <a:lnTo>
                    <a:pt x="552829" y="1677"/>
                  </a:lnTo>
                  <a:lnTo>
                    <a:pt x="486917" y="0"/>
                  </a:lnTo>
                  <a:lnTo>
                    <a:pt x="420831" y="1677"/>
                  </a:lnTo>
                  <a:lnTo>
                    <a:pt x="357452" y="6565"/>
                  </a:lnTo>
                  <a:lnTo>
                    <a:pt x="297358" y="14442"/>
                  </a:lnTo>
                  <a:lnTo>
                    <a:pt x="241130" y="25089"/>
                  </a:lnTo>
                  <a:lnTo>
                    <a:pt x="189347" y="38287"/>
                  </a:lnTo>
                  <a:lnTo>
                    <a:pt x="142589" y="53816"/>
                  </a:lnTo>
                  <a:lnTo>
                    <a:pt x="101434" y="71456"/>
                  </a:lnTo>
                  <a:lnTo>
                    <a:pt x="66463" y="90988"/>
                  </a:lnTo>
                  <a:lnTo>
                    <a:pt x="17388" y="134849"/>
                  </a:lnTo>
                  <a:lnTo>
                    <a:pt x="0" y="183642"/>
                  </a:lnTo>
                  <a:lnTo>
                    <a:pt x="4443" y="208545"/>
                  </a:lnTo>
                  <a:lnTo>
                    <a:pt x="38254" y="255091"/>
                  </a:lnTo>
                  <a:lnTo>
                    <a:pt x="101434" y="295827"/>
                  </a:lnTo>
                  <a:lnTo>
                    <a:pt x="142589" y="313467"/>
                  </a:lnTo>
                  <a:lnTo>
                    <a:pt x="189347" y="328996"/>
                  </a:lnTo>
                  <a:lnTo>
                    <a:pt x="241130" y="342194"/>
                  </a:lnTo>
                  <a:lnTo>
                    <a:pt x="297358" y="352841"/>
                  </a:lnTo>
                  <a:lnTo>
                    <a:pt x="357452" y="360718"/>
                  </a:lnTo>
                  <a:lnTo>
                    <a:pt x="420831" y="365606"/>
                  </a:lnTo>
                  <a:lnTo>
                    <a:pt x="486917" y="367284"/>
                  </a:lnTo>
                  <a:lnTo>
                    <a:pt x="552829" y="365606"/>
                  </a:lnTo>
                  <a:lnTo>
                    <a:pt x="616062" y="360718"/>
                  </a:lnTo>
                  <a:lnTo>
                    <a:pt x="676036" y="352841"/>
                  </a:lnTo>
                  <a:lnTo>
                    <a:pt x="732169" y="342194"/>
                  </a:lnTo>
                  <a:lnTo>
                    <a:pt x="783877" y="328996"/>
                  </a:lnTo>
                  <a:lnTo>
                    <a:pt x="830579" y="313467"/>
                  </a:lnTo>
                  <a:lnTo>
                    <a:pt x="871694" y="295827"/>
                  </a:lnTo>
                  <a:lnTo>
                    <a:pt x="906638" y="276295"/>
                  </a:lnTo>
                  <a:lnTo>
                    <a:pt x="955689" y="232434"/>
                  </a:lnTo>
                  <a:lnTo>
                    <a:pt x="973074" y="183642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4" name="CustomShape 10"/>
            <p:cNvSpPr/>
            <p:nvPr/>
          </p:nvSpPr>
          <p:spPr>
            <a:xfrm>
              <a:off x="4356720" y="3007800"/>
              <a:ext cx="946080" cy="357120"/>
            </a:xfrm>
            <a:custGeom>
              <a:avLst/>
              <a:gdLst/>
              <a:ahLst/>
              <a:cxnLst/>
              <a:rect l="l" t="t" r="r" b="b"/>
              <a:pathLst>
                <a:path w="973454" h="367664">
                  <a:moveTo>
                    <a:pt x="486917" y="0"/>
                  </a:moveTo>
                  <a:lnTo>
                    <a:pt x="420831" y="1677"/>
                  </a:lnTo>
                  <a:lnTo>
                    <a:pt x="357452" y="6565"/>
                  </a:lnTo>
                  <a:lnTo>
                    <a:pt x="297358" y="14442"/>
                  </a:lnTo>
                  <a:lnTo>
                    <a:pt x="241130" y="25089"/>
                  </a:lnTo>
                  <a:lnTo>
                    <a:pt x="189347" y="38287"/>
                  </a:lnTo>
                  <a:lnTo>
                    <a:pt x="142589" y="53816"/>
                  </a:lnTo>
                  <a:lnTo>
                    <a:pt x="101434" y="71456"/>
                  </a:lnTo>
                  <a:lnTo>
                    <a:pt x="66463" y="90988"/>
                  </a:lnTo>
                  <a:lnTo>
                    <a:pt x="17388" y="134849"/>
                  </a:lnTo>
                  <a:lnTo>
                    <a:pt x="0" y="183642"/>
                  </a:lnTo>
                  <a:lnTo>
                    <a:pt x="4443" y="208545"/>
                  </a:lnTo>
                  <a:lnTo>
                    <a:pt x="38254" y="255091"/>
                  </a:lnTo>
                  <a:lnTo>
                    <a:pt x="101434" y="295827"/>
                  </a:lnTo>
                  <a:lnTo>
                    <a:pt x="142589" y="313467"/>
                  </a:lnTo>
                  <a:lnTo>
                    <a:pt x="189347" y="328996"/>
                  </a:lnTo>
                  <a:lnTo>
                    <a:pt x="241130" y="342194"/>
                  </a:lnTo>
                  <a:lnTo>
                    <a:pt x="297358" y="352841"/>
                  </a:lnTo>
                  <a:lnTo>
                    <a:pt x="357452" y="360718"/>
                  </a:lnTo>
                  <a:lnTo>
                    <a:pt x="420831" y="365606"/>
                  </a:lnTo>
                  <a:lnTo>
                    <a:pt x="486917" y="367284"/>
                  </a:lnTo>
                  <a:lnTo>
                    <a:pt x="552829" y="365606"/>
                  </a:lnTo>
                  <a:lnTo>
                    <a:pt x="616062" y="360718"/>
                  </a:lnTo>
                  <a:lnTo>
                    <a:pt x="676036" y="352841"/>
                  </a:lnTo>
                  <a:lnTo>
                    <a:pt x="732169" y="342194"/>
                  </a:lnTo>
                  <a:lnTo>
                    <a:pt x="783877" y="328996"/>
                  </a:lnTo>
                  <a:lnTo>
                    <a:pt x="830579" y="313467"/>
                  </a:lnTo>
                  <a:lnTo>
                    <a:pt x="871694" y="295827"/>
                  </a:lnTo>
                  <a:lnTo>
                    <a:pt x="906638" y="276295"/>
                  </a:lnTo>
                  <a:lnTo>
                    <a:pt x="955689" y="232434"/>
                  </a:lnTo>
                  <a:lnTo>
                    <a:pt x="973074" y="183642"/>
                  </a:lnTo>
                  <a:lnTo>
                    <a:pt x="968630" y="158738"/>
                  </a:lnTo>
                  <a:lnTo>
                    <a:pt x="934831" y="112192"/>
                  </a:lnTo>
                  <a:lnTo>
                    <a:pt x="871694" y="71456"/>
                  </a:lnTo>
                  <a:lnTo>
                    <a:pt x="830580" y="53816"/>
                  </a:lnTo>
                  <a:lnTo>
                    <a:pt x="783877" y="38287"/>
                  </a:lnTo>
                  <a:lnTo>
                    <a:pt x="732169" y="25089"/>
                  </a:lnTo>
                  <a:lnTo>
                    <a:pt x="676036" y="14442"/>
                  </a:lnTo>
                  <a:lnTo>
                    <a:pt x="616062" y="6565"/>
                  </a:lnTo>
                  <a:lnTo>
                    <a:pt x="552829" y="1677"/>
                  </a:lnTo>
                  <a:lnTo>
                    <a:pt x="486917" y="0"/>
                  </a:lnTo>
                  <a:close/>
                </a:path>
              </a:pathLst>
            </a:custGeom>
            <a:noFill/>
            <a:ln w="9360">
              <a:solidFill>
                <a:srgbClr val="34996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85" name="CustomShape 11"/>
          <p:cNvSpPr/>
          <p:nvPr/>
        </p:nvSpPr>
        <p:spPr>
          <a:xfrm>
            <a:off x="4212000" y="2096280"/>
            <a:ext cx="1551600" cy="27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Sequence</a:t>
            </a:r>
            <a:r>
              <a:rPr lang="en-AU" sz="1750" b="0" strike="noStrike" spc="-5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86" name="CustomShape 12"/>
          <p:cNvSpPr/>
          <p:nvPr/>
        </p:nvSpPr>
        <p:spPr>
          <a:xfrm>
            <a:off x="3467520" y="3583440"/>
            <a:ext cx="2889000" cy="92160"/>
          </a:xfrm>
          <a:custGeom>
            <a:avLst/>
            <a:gdLst/>
            <a:ahLst/>
            <a:cxnLst/>
            <a:rect l="l" t="t" r="r" b="b"/>
            <a:pathLst>
              <a:path w="2971800" h="95250">
                <a:moveTo>
                  <a:pt x="2892552" y="64007"/>
                </a:moveTo>
                <a:lnTo>
                  <a:pt x="2892552" y="32003"/>
                </a:lnTo>
                <a:lnTo>
                  <a:pt x="0" y="32004"/>
                </a:lnTo>
                <a:lnTo>
                  <a:pt x="0" y="64008"/>
                </a:lnTo>
                <a:lnTo>
                  <a:pt x="2892552" y="64007"/>
                </a:lnTo>
                <a:close/>
                <a:moveTo>
                  <a:pt x="2971800" y="48005"/>
                </a:moveTo>
                <a:lnTo>
                  <a:pt x="2876550" y="0"/>
                </a:lnTo>
                <a:lnTo>
                  <a:pt x="2876550" y="32003"/>
                </a:lnTo>
                <a:lnTo>
                  <a:pt x="2892552" y="32003"/>
                </a:lnTo>
                <a:lnTo>
                  <a:pt x="2892552" y="87313"/>
                </a:lnTo>
                <a:lnTo>
                  <a:pt x="2971800" y="48005"/>
                </a:lnTo>
                <a:close/>
                <a:moveTo>
                  <a:pt x="2892552" y="87313"/>
                </a:moveTo>
                <a:lnTo>
                  <a:pt x="2892552" y="64007"/>
                </a:lnTo>
                <a:lnTo>
                  <a:pt x="2876550" y="64007"/>
                </a:lnTo>
                <a:lnTo>
                  <a:pt x="2876550" y="95250"/>
                </a:lnTo>
                <a:lnTo>
                  <a:pt x="2892552" y="87313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87" name="CustomShape 13"/>
          <p:cNvSpPr/>
          <p:nvPr/>
        </p:nvSpPr>
        <p:spPr>
          <a:xfrm>
            <a:off x="4138920" y="4022280"/>
            <a:ext cx="1542960" cy="545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58" dirty="0">
                <a:solidFill>
                  <a:srgbClr val="3333CC"/>
                </a:solidFill>
                <a:latin typeface="Calibri" panose="020F0502020204030204" pitchFamily="34" charset="0"/>
              </a:rPr>
              <a:t>Similarity</a:t>
            </a:r>
            <a:r>
              <a:rPr lang="en-AU" sz="1750" b="0" strike="noStrike" spc="-52" dirty="0">
                <a:solidFill>
                  <a:srgbClr val="3333CC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12" dirty="0">
                <a:solidFill>
                  <a:srgbClr val="3333CC"/>
                </a:solidFill>
                <a:latin typeface="Calibri" panose="020F0502020204030204" pitchFamily="34" charset="0"/>
              </a:rPr>
              <a:t>Search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88" name="CustomShape 14"/>
          <p:cNvSpPr/>
          <p:nvPr/>
        </p:nvSpPr>
        <p:spPr>
          <a:xfrm>
            <a:off x="1828440" y="3990960"/>
            <a:ext cx="941040" cy="1077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 indent="4064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109" dirty="0">
                <a:solidFill>
                  <a:srgbClr val="FF0000"/>
                </a:solidFill>
                <a:latin typeface="Calibri" panose="020F0502020204030204" pitchFamily="34" charset="0"/>
              </a:rPr>
              <a:t>unknown </a:t>
            </a:r>
            <a:r>
              <a:rPr lang="en-AU" sz="1750" b="0" strike="noStrike" spc="-514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function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208" dirty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89" name="CustomShape 15"/>
          <p:cNvSpPr/>
          <p:nvPr/>
        </p:nvSpPr>
        <p:spPr>
          <a:xfrm>
            <a:off x="6325920" y="3990960"/>
            <a:ext cx="1855440" cy="81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similar</a:t>
            </a:r>
            <a:r>
              <a:rPr lang="en-AU" sz="1750" b="0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72" dirty="0">
                <a:solidFill>
                  <a:srgbClr val="000000"/>
                </a:solidFill>
                <a:latin typeface="Calibri" panose="020F0502020204030204" pitchFamily="34" charset="0"/>
              </a:rPr>
              <a:t>protein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AU" sz="1750" b="0" strike="noStrike" spc="-137" dirty="0">
                <a:solidFill>
                  <a:srgbClr val="000000"/>
                </a:solidFill>
                <a:latin typeface="Calibri" panose="020F0502020204030204" pitchFamily="34" charset="0"/>
              </a:rPr>
              <a:t>wit</a:t>
            </a:r>
            <a:r>
              <a:rPr lang="en-AU" sz="1750" b="0" strike="noStrike" spc="-157" dirty="0">
                <a:solidFill>
                  <a:srgbClr val="000000"/>
                </a:solidFill>
                <a:latin typeface="Calibri" panose="020F0502020204030204" pitchFamily="34" charset="0"/>
              </a:rPr>
              <a:t>h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34" dirty="0">
                <a:solidFill>
                  <a:srgbClr val="00FF00"/>
                </a:solidFill>
                <a:latin typeface="Calibri" panose="020F0502020204030204" pitchFamily="34" charset="0"/>
              </a:rPr>
              <a:t>know</a:t>
            </a:r>
            <a:r>
              <a:rPr lang="en-AU" sz="1750" b="0" strike="noStrike" spc="-111" dirty="0">
                <a:solidFill>
                  <a:srgbClr val="00FF00"/>
                </a:solidFill>
                <a:latin typeface="Calibri" panose="020F0502020204030204" pitchFamily="34" charset="0"/>
              </a:rPr>
              <a:t>n</a:t>
            </a:r>
            <a:r>
              <a:rPr lang="en-AU" sz="1750" b="0" strike="noStrike" spc="-24" dirty="0">
                <a:solidFill>
                  <a:srgbClr val="00FF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3" dirty="0">
                <a:solidFill>
                  <a:srgbClr val="000000"/>
                </a:solidFill>
                <a:latin typeface="Calibri" panose="020F0502020204030204" pitchFamily="34" charset="0"/>
              </a:rPr>
              <a:t>fun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tion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grpSp>
        <p:nvGrpSpPr>
          <p:cNvPr id="190" name="Group 16"/>
          <p:cNvGrpSpPr/>
          <p:nvPr/>
        </p:nvGrpSpPr>
        <p:grpSpPr>
          <a:xfrm>
            <a:off x="2235600" y="4815360"/>
            <a:ext cx="5084280" cy="1036800"/>
            <a:chOff x="2235600" y="4815360"/>
            <a:chExt cx="5084280" cy="1036800"/>
          </a:xfrm>
        </p:grpSpPr>
        <p:sp>
          <p:nvSpPr>
            <p:cNvPr id="191" name="CustomShape 17"/>
            <p:cNvSpPr/>
            <p:nvPr/>
          </p:nvSpPr>
          <p:spPr>
            <a:xfrm>
              <a:off x="2282400" y="4889520"/>
              <a:ext cx="5037480" cy="962640"/>
            </a:xfrm>
            <a:custGeom>
              <a:avLst/>
              <a:gdLst/>
              <a:ahLst/>
              <a:cxnLst/>
              <a:rect l="l" t="t" r="r" b="b"/>
              <a:pathLst>
                <a:path w="5181600" h="990600">
                  <a:moveTo>
                    <a:pt x="5181600" y="0"/>
                  </a:moveTo>
                  <a:lnTo>
                    <a:pt x="5181600" y="990600"/>
                  </a:lnTo>
                  <a:moveTo>
                    <a:pt x="5181600" y="990600"/>
                  </a:moveTo>
                  <a:lnTo>
                    <a:pt x="0" y="990600"/>
                  </a:lnTo>
                </a:path>
              </a:pathLst>
            </a:custGeom>
            <a:noFill/>
            <a:ln w="31680">
              <a:solidFill>
                <a:srgbClr val="01010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2" name="CustomShape 18"/>
            <p:cNvSpPr/>
            <p:nvPr/>
          </p:nvSpPr>
          <p:spPr>
            <a:xfrm>
              <a:off x="2235600" y="4815360"/>
              <a:ext cx="92160" cy="1036800"/>
            </a:xfrm>
            <a:custGeom>
              <a:avLst/>
              <a:gdLst/>
              <a:ahLst/>
              <a:cxnLst/>
              <a:rect l="l" t="t" r="r" b="b"/>
              <a:pathLst>
                <a:path w="95250" h="1066800">
                  <a:moveTo>
                    <a:pt x="95250" y="95250"/>
                  </a:moveTo>
                  <a:lnTo>
                    <a:pt x="48006" y="0"/>
                  </a:lnTo>
                  <a:lnTo>
                    <a:pt x="0" y="95250"/>
                  </a:lnTo>
                  <a:lnTo>
                    <a:pt x="32003" y="95250"/>
                  </a:lnTo>
                  <a:lnTo>
                    <a:pt x="32003" y="79248"/>
                  </a:lnTo>
                  <a:lnTo>
                    <a:pt x="64007" y="79248"/>
                  </a:lnTo>
                  <a:lnTo>
                    <a:pt x="64007" y="95250"/>
                  </a:lnTo>
                  <a:lnTo>
                    <a:pt x="95250" y="95250"/>
                  </a:lnTo>
                  <a:close/>
                  <a:moveTo>
                    <a:pt x="64007" y="95250"/>
                  </a:moveTo>
                  <a:lnTo>
                    <a:pt x="64007" y="79248"/>
                  </a:lnTo>
                  <a:lnTo>
                    <a:pt x="32003" y="79248"/>
                  </a:lnTo>
                  <a:lnTo>
                    <a:pt x="32003" y="95250"/>
                  </a:lnTo>
                  <a:lnTo>
                    <a:pt x="64007" y="95250"/>
                  </a:lnTo>
                  <a:close/>
                  <a:moveTo>
                    <a:pt x="64007" y="1066800"/>
                  </a:moveTo>
                  <a:lnTo>
                    <a:pt x="64007" y="95250"/>
                  </a:lnTo>
                  <a:lnTo>
                    <a:pt x="32003" y="95250"/>
                  </a:lnTo>
                  <a:lnTo>
                    <a:pt x="32003" y="1066800"/>
                  </a:lnTo>
                  <a:lnTo>
                    <a:pt x="64007" y="106680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93" name="CustomShape 19"/>
          <p:cNvSpPr/>
          <p:nvPr/>
        </p:nvSpPr>
        <p:spPr>
          <a:xfrm>
            <a:off x="4228560" y="5428440"/>
            <a:ext cx="1050840" cy="1077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58" dirty="0">
                <a:solidFill>
                  <a:srgbClr val="00FF00"/>
                </a:solidFill>
                <a:latin typeface="Calibri" panose="020F0502020204030204" pitchFamily="34" charset="0"/>
              </a:rPr>
              <a:t>extrapolate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128270">
              <a:lnSpc>
                <a:spcPct val="100000"/>
              </a:lnSpc>
            </a:pP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function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632680" y="553680"/>
            <a:ext cx="480672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nom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4400" b="0" strike="noStrike" spc="-24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44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l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ignment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36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96000" y="1519560"/>
            <a:ext cx="7479360" cy="542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2513160" y="553680"/>
            <a:ext cx="4776120" cy="13536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nom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4400" b="0" strike="noStrike" spc="-24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44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l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ignment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923400" y="1718280"/>
            <a:ext cx="524592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Genome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alignment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useful</a:t>
            </a:r>
            <a:r>
              <a:rPr lang="en-AU" sz="32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1031400" y="24778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1329840" y="2220480"/>
            <a:ext cx="6514200" cy="294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50480" rIns="0" bIns="0"/>
          <a:lstStyle/>
          <a:p>
            <a:pPr marL="38100">
              <a:lnSpc>
                <a:spcPct val="100000"/>
              </a:lnSpc>
              <a:spcBef>
                <a:spcPts val="1185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Visualizing</a:t>
            </a:r>
            <a:r>
              <a:rPr lang="en-AU" sz="2800" b="0" strike="noStrike" spc="-3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genome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469900" indent="-287020">
              <a:lnSpc>
                <a:spcPct val="100000"/>
              </a:lnSpc>
              <a:spcBef>
                <a:spcPts val="930"/>
              </a:spcBef>
              <a:buClr>
                <a:srgbClr val="191919"/>
              </a:buClr>
              <a:buSzPct val="75000"/>
              <a:buFont typeface="Calibri"/>
              <a:buChar char="–"/>
            </a:pP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Rearrangements</a:t>
            </a:r>
            <a:endParaRPr lang="en-AU" sz="2400" b="0" strike="noStrike" spc="-1" dirty="0">
              <a:latin typeface="Calibri" panose="020F0502020204030204" pitchFamily="34" charset="0"/>
            </a:endParaRPr>
          </a:p>
          <a:p>
            <a:pPr marL="469900" indent="-287020">
              <a:lnSpc>
                <a:spcPct val="100000"/>
              </a:lnSpc>
              <a:spcBef>
                <a:spcPts val="650"/>
              </a:spcBef>
              <a:buClr>
                <a:srgbClr val="191919"/>
              </a:buClr>
              <a:buSzPct val="75000"/>
              <a:buFont typeface="Calibri"/>
              <a:buChar char="–"/>
            </a:pP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Insertions/deletions</a:t>
            </a:r>
            <a:endParaRPr lang="en-AU" sz="2400" b="0" strike="noStrike" spc="-1" dirty="0">
              <a:latin typeface="Calibri" panose="020F0502020204030204" pitchFamily="34" charset="0"/>
            </a:endParaRPr>
          </a:p>
          <a:p>
            <a:pPr marL="469900" indent="-287020">
              <a:lnSpc>
                <a:spcPct val="100000"/>
              </a:lnSpc>
              <a:spcBef>
                <a:spcPts val="640"/>
              </a:spcBef>
              <a:buClr>
                <a:srgbClr val="191919"/>
              </a:buClr>
              <a:buSzPct val="75000"/>
              <a:buFont typeface="Calibri"/>
              <a:buChar char="–"/>
            </a:pP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Inversions</a:t>
            </a:r>
            <a:endParaRPr lang="en-AU" sz="2400" b="0" strike="noStrike" spc="-1" dirty="0">
              <a:latin typeface="Calibri" panose="020F0502020204030204" pitchFamily="34" charset="0"/>
            </a:endParaRPr>
          </a:p>
          <a:p>
            <a:pPr marL="136525">
              <a:lnSpc>
                <a:spcPct val="100000"/>
              </a:lnSpc>
              <a:spcBef>
                <a:spcPts val="61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Annotating</a:t>
            </a:r>
            <a:r>
              <a:rPr lang="en-AU" sz="2800" b="0" strike="noStrike" spc="-2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genomes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469900" indent="-287020">
              <a:lnSpc>
                <a:spcPct val="100000"/>
              </a:lnSpc>
              <a:spcBef>
                <a:spcPts val="940"/>
              </a:spcBef>
              <a:buClr>
                <a:srgbClr val="191919"/>
              </a:buClr>
              <a:buSzPct val="75000"/>
              <a:buFont typeface="Calibri"/>
              <a:buChar char="–"/>
            </a:pP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Comparing</a:t>
            </a:r>
            <a:r>
              <a:rPr lang="en-AU" sz="24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gene</a:t>
            </a:r>
            <a:r>
              <a:rPr lang="en-AU" sz="2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annotations</a:t>
            </a:r>
            <a:r>
              <a:rPr lang="en-AU" sz="2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across species</a:t>
            </a:r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1031400" y="436248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4187160" y="553680"/>
            <a:ext cx="170352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Mauve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7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98760"/>
            <a:ext cx="10078200" cy="5842800"/>
          </a:xfrm>
          <a:prstGeom prst="rect">
            <a:avLst/>
          </a:prstGeom>
          <a:ln>
            <a:noFill/>
          </a:ln>
        </p:spPr>
      </p:pic>
      <p:sp>
        <p:nvSpPr>
          <p:cNvPr id="378" name="TextShape 2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2632680" y="553680"/>
            <a:ext cx="480672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Mauve</a:t>
            </a:r>
            <a:r>
              <a:rPr lang="en-AU" sz="44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(zoomed</a:t>
            </a:r>
            <a:r>
              <a:rPr lang="en-AU" sz="44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in)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0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15760"/>
            <a:ext cx="10078200" cy="5840280"/>
          </a:xfrm>
          <a:prstGeom prst="rect">
            <a:avLst/>
          </a:prstGeom>
          <a:ln>
            <a:noFill/>
          </a:ln>
        </p:spPr>
      </p:pic>
      <p:sp>
        <p:nvSpPr>
          <p:cNvPr id="381" name="TextShape 2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3564720" y="553680"/>
            <a:ext cx="294408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Assemblers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4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955800" y="1643400"/>
            <a:ext cx="8401320" cy="514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3564720" y="553680"/>
            <a:ext cx="294408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Assemblers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080" y="1303560"/>
            <a:ext cx="6121800" cy="5869440"/>
          </a:xfrm>
          <a:prstGeom prst="rect">
            <a:avLst/>
          </a:prstGeom>
          <a:ln>
            <a:noFill/>
          </a:ln>
        </p:spPr>
      </p:pic>
      <p:sp>
        <p:nvSpPr>
          <p:cNvPr id="388" name="CustomShape 3"/>
          <p:cNvSpPr/>
          <p:nvPr/>
        </p:nvSpPr>
        <p:spPr>
          <a:xfrm>
            <a:off x="26640" y="7173720"/>
            <a:ext cx="2539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600" b="0" strike="noStrike" spc="-1" dirty="0">
                <a:solidFill>
                  <a:srgbClr val="000000"/>
                </a:solidFill>
                <a:latin typeface="Calibri"/>
              </a:rPr>
              <a:t> 10.1093/BIB/BBW096</a:t>
            </a:r>
            <a:endParaRPr lang="en-AU" sz="16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3564720" y="553680"/>
            <a:ext cx="294408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Assemblers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923400" y="1718280"/>
            <a:ext cx="8098560" cy="4863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54000" rIns="0" bIns="0"/>
          <a:lstStyle/>
          <a:p>
            <a:pPr marL="12700">
              <a:lnSpc>
                <a:spcPts val="3590"/>
              </a:lnSpc>
              <a:spcBef>
                <a:spcPts val="42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Assemblers job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 to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make longer sequences </a:t>
            </a:r>
            <a:r>
              <a:rPr lang="en-AU" sz="3200" b="0" strike="noStrike" spc="-877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from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shorter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ones.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Nothing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like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homology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searching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8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Must 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efficiently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compare and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join billions of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sequences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Soap-</a:t>
            </a:r>
            <a:r>
              <a:rPr lang="en-AU" sz="32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Denovo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:</a:t>
            </a:r>
            <a:r>
              <a:rPr lang="en-AU" sz="3200" b="0" strike="noStrike" spc="8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2"/>
              </a:rPr>
              <a:t>http://soap.genomics.org.cn/soapdenovo.html</a:t>
            </a:r>
            <a:endParaRPr lang="en-AU" sz="1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Amos:</a:t>
            </a:r>
            <a:r>
              <a:rPr lang="en-AU" sz="3200" b="0" strike="noStrike" spc="10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8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3"/>
              </a:rPr>
              <a:t>http://sourceforge.net/apps/mediawiki/amos/index.php?title=AMOS</a:t>
            </a:r>
            <a:endParaRPr lang="en-AU" sz="1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lang="en-AU" sz="32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Many,</a:t>
            </a:r>
            <a:r>
              <a:rPr lang="en-AU" sz="3200" b="0" strike="noStrike" spc="-3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many,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more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599400" y="29476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599400" y="35827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599400" y="467496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6" name="CustomShape 8"/>
          <p:cNvSpPr/>
          <p:nvPr/>
        </p:nvSpPr>
        <p:spPr>
          <a:xfrm>
            <a:off x="599400" y="53100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599400" y="59461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2899410" y="553720"/>
            <a:ext cx="4740910" cy="127444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Map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pe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r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 </a:t>
            </a:r>
            <a:r>
              <a:rPr lang="en-US" alt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(Aligners)</a:t>
            </a:r>
          </a:p>
        </p:txBody>
      </p:sp>
      <p:pic>
        <p:nvPicPr>
          <p:cNvPr id="400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317600" y="1611720"/>
            <a:ext cx="7447680" cy="433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3939540" y="481965"/>
            <a:ext cx="2198370" cy="76835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Map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pe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r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1029930" y="171193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1210420" y="1426090"/>
            <a:ext cx="8436960" cy="1689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1280" rIns="0" bIns="0"/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These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map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read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to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reference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genome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495"/>
              </a:spcBef>
            </a:pP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Useful</a:t>
            </a:r>
            <a:r>
              <a:rPr lang="en-AU" sz="28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assembly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when</a:t>
            </a:r>
            <a:r>
              <a:rPr lang="en-AU" sz="28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reference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genome </a:t>
            </a:r>
            <a:r>
              <a:rPr lang="en-AU" sz="28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is</a:t>
            </a:r>
            <a:r>
              <a:rPr lang="en-AU" sz="28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already known</a:t>
            </a:r>
            <a:endParaRPr lang="en-AU" sz="2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1029930" y="234841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1461930" y="3426610"/>
            <a:ext cx="152640" cy="20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4040" rIns="0" bIns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AU" sz="1250" b="0" strike="noStrike" spc="24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2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7" name="CustomShape 7"/>
          <p:cNvSpPr/>
          <p:nvPr/>
        </p:nvSpPr>
        <p:spPr>
          <a:xfrm>
            <a:off x="1785570" y="3305650"/>
            <a:ext cx="7220160" cy="378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(think</a:t>
            </a:r>
            <a:r>
              <a:rPr lang="en-AU" sz="2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assembly of personal</a:t>
            </a:r>
            <a:r>
              <a:rPr lang="en-AU" sz="2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human genomes)</a:t>
            </a:r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8" name="CustomShape 8"/>
          <p:cNvSpPr/>
          <p:nvPr/>
        </p:nvSpPr>
        <p:spPr>
          <a:xfrm>
            <a:off x="1029930" y="390397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09" name="CustomShape 9"/>
          <p:cNvSpPr/>
          <p:nvPr/>
        </p:nvSpPr>
        <p:spPr>
          <a:xfrm>
            <a:off x="1353930" y="3695530"/>
            <a:ext cx="7460280" cy="327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600" rIns="0" bIns="0"/>
          <a:lstStyle/>
          <a:p>
            <a:pPr marL="12700">
              <a:lnSpc>
                <a:spcPct val="130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Identifying SNPs within the 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same species </a:t>
            </a:r>
            <a:r>
              <a:rPr lang="en-AU" sz="28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800" b="0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Very</a:t>
            </a: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Fast!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100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BWA: https://github.com/lh3/bwa</a:t>
            </a:r>
            <a:endParaRPr lang="en-AU" sz="28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5"/>
              </a:spcBef>
            </a:pPr>
            <a:r>
              <a:rPr lang="en-AU" sz="28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Bowtie:</a:t>
            </a:r>
            <a:r>
              <a:rPr lang="en-AU" sz="2800" b="0" strike="noStrike" spc="8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6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2"/>
              </a:rPr>
              <a:t>http://bowtie-bio.sourceforge.net/index.shtml </a:t>
            </a:r>
            <a:r>
              <a:rPr lang="en-AU" sz="1600" b="0" strike="noStrike" spc="-483" dirty="0">
                <a:solidFill>
                  <a:srgbClr val="00007F"/>
                </a:solidFill>
                <a:latin typeface="Calibri" panose="020F0502020204030204" pitchFamily="34" charset="0"/>
              </a:rPr>
              <a:t> </a:t>
            </a:r>
            <a:endParaRPr lang="en-AU" sz="16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5"/>
              </a:spcBef>
            </a:pPr>
            <a:r>
              <a:rPr lang="en-AU" sz="2800" b="0" strike="noStrike" spc="-1" dirty="0" err="1">
                <a:solidFill>
                  <a:srgbClr val="191919"/>
                </a:solidFill>
                <a:latin typeface="Calibri" panose="020F0502020204030204" pitchFamily="34" charset="0"/>
              </a:rPr>
              <a:t>Stampy</a:t>
            </a:r>
            <a:r>
              <a:rPr lang="en-AU" sz="28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:</a:t>
            </a:r>
            <a:r>
              <a:rPr lang="en-AU" sz="2800" b="0" strike="noStrike" spc="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1600" b="0" u="sng" strike="noStrike" spc="-9" dirty="0">
                <a:solidFill>
                  <a:srgbClr val="0000FF"/>
                </a:solidFill>
                <a:uFillTx/>
                <a:latin typeface="Calibri" panose="020F0502020204030204" pitchFamily="34" charset="0"/>
                <a:hlinkClick r:id="rId3"/>
              </a:rPr>
              <a:t>http://www.well.ox.ac.uk/project-stampy </a:t>
            </a:r>
            <a:r>
              <a:rPr lang="en-AU" sz="16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endParaRPr lang="en-AU" sz="16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5"/>
              </a:spcBef>
            </a:pPr>
            <a:r>
              <a:rPr lang="en-AU" sz="2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Many</a:t>
            </a:r>
            <a:r>
              <a:rPr lang="en-AU" sz="2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Others</a:t>
            </a:r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10" name="CustomShape 10"/>
          <p:cNvSpPr/>
          <p:nvPr/>
        </p:nvSpPr>
        <p:spPr>
          <a:xfrm>
            <a:off x="1029930" y="446269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029930" y="502285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12" name="CustomShape 12"/>
          <p:cNvSpPr/>
          <p:nvPr/>
        </p:nvSpPr>
        <p:spPr>
          <a:xfrm>
            <a:off x="1029930" y="611617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13" name="CustomShape 13"/>
          <p:cNvSpPr/>
          <p:nvPr/>
        </p:nvSpPr>
        <p:spPr>
          <a:xfrm>
            <a:off x="1029930" y="659893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14" name="CustomShape 14"/>
          <p:cNvSpPr/>
          <p:nvPr/>
        </p:nvSpPr>
        <p:spPr>
          <a:xfrm>
            <a:off x="1004730" y="560713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1080" y="91440"/>
            <a:ext cx="8742960" cy="7373160"/>
          </a:xfrm>
          <a:prstGeom prst="rect">
            <a:avLst/>
          </a:prstGeom>
          <a:ln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7439040" y="7235280"/>
            <a:ext cx="2412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900" b="0" strike="noStrike" spc="-1" dirty="0">
                <a:solidFill>
                  <a:srgbClr val="000000"/>
                </a:solidFill>
                <a:latin typeface="Calibri"/>
              </a:rPr>
              <a:t>https://www.ecseq.com/support/benchmark</a:t>
            </a:r>
            <a:endParaRPr lang="en-AU" sz="9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030680" y="479320"/>
            <a:ext cx="3881880" cy="1274040"/>
          </a:xfrm>
          <a:prstGeom prst="rect">
            <a:avLst/>
          </a:prstGeom>
          <a:noFill/>
          <a:ln>
            <a:noFill/>
          </a:ln>
        </p:spPr>
        <p:txBody>
          <a:bodyPr lIns="0" tIns="1224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234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Importance</a:t>
            </a:r>
            <a:r>
              <a:rPr lang="en-AU" sz="2340" b="1" strike="noStrike" spc="-43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340" b="1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of</a:t>
            </a:r>
            <a:r>
              <a:rPr lang="en-AU" sz="2340" b="1" strike="noStrike" spc="-4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2340" b="1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Similarity</a:t>
            </a:r>
            <a:endParaRPr lang="en-AU" sz="234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981360" y="3212716"/>
            <a:ext cx="784008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78105" indent="-65405">
              <a:lnSpc>
                <a:spcPct val="100000"/>
              </a:lnSpc>
              <a:spcBef>
                <a:spcPts val="100"/>
              </a:spcBef>
            </a:pPr>
            <a:r>
              <a:rPr lang="en-AU" sz="1750" b="0" strike="noStrike" spc="-97" dirty="0">
                <a:solidFill>
                  <a:srgbClr val="3333CC"/>
                </a:solidFill>
                <a:latin typeface="Calibri" panose="020F0502020204030204" pitchFamily="34" charset="0"/>
              </a:rPr>
              <a:t>Twilight</a:t>
            </a:r>
            <a:r>
              <a:rPr lang="en-AU" sz="1750" b="0" strike="noStrike" spc="-9" dirty="0">
                <a:solidFill>
                  <a:srgbClr val="3333CC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3333CC"/>
                </a:solidFill>
                <a:latin typeface="Calibri" panose="020F0502020204030204" pitchFamily="34" charset="0"/>
              </a:rPr>
              <a:t>zone</a:t>
            </a:r>
            <a:r>
              <a:rPr lang="en-AU" sz="1750" b="0" strike="noStrike" spc="-4" dirty="0">
                <a:solidFill>
                  <a:srgbClr val="3333CC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72" dirty="0">
                <a:solidFill>
                  <a:srgbClr val="000000"/>
                </a:solidFill>
                <a:latin typeface="Calibri" panose="020F0502020204030204" pitchFamily="34" charset="0"/>
              </a:rPr>
              <a:t>protein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sequence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58" dirty="0">
                <a:solidFill>
                  <a:srgbClr val="000000"/>
                </a:solidFill>
                <a:latin typeface="Calibri" panose="020F0502020204030204" pitchFamily="34" charset="0"/>
              </a:rPr>
              <a:t>similarity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3" dirty="0">
                <a:solidFill>
                  <a:srgbClr val="000000"/>
                </a:solidFill>
                <a:latin typeface="Calibri" panose="020F0502020204030204" pitchFamily="34" charset="0"/>
              </a:rPr>
              <a:t>between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72" dirty="0">
                <a:solidFill>
                  <a:srgbClr val="000000"/>
                </a:solidFill>
                <a:latin typeface="Calibri" panose="020F0502020204030204" pitchFamily="34" charset="0"/>
              </a:rPr>
              <a:t>~0-20%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3" dirty="0">
                <a:solidFill>
                  <a:srgbClr val="000000"/>
                </a:solidFill>
                <a:latin typeface="Calibri" panose="020F0502020204030204" pitchFamily="34" charset="0"/>
              </a:rPr>
              <a:t>identity: </a:t>
            </a:r>
            <a:r>
              <a:rPr lang="en-AU" sz="1750" b="0" strike="noStrike" spc="-50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9" dirty="0">
                <a:solidFill>
                  <a:srgbClr val="000000"/>
                </a:solidFill>
                <a:latin typeface="Calibri" panose="020F0502020204030204" pitchFamily="34" charset="0"/>
              </a:rPr>
              <a:t>is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3" dirty="0">
                <a:solidFill>
                  <a:srgbClr val="3333CC"/>
                </a:solidFill>
                <a:latin typeface="Calibri" panose="020F0502020204030204" pitchFamily="34" charset="0"/>
              </a:rPr>
              <a:t>not</a:t>
            </a:r>
            <a:r>
              <a:rPr lang="en-AU" sz="1750" b="0" strike="noStrike" spc="-18" dirty="0">
                <a:solidFill>
                  <a:srgbClr val="3333CC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statistically</a:t>
            </a:r>
            <a:r>
              <a:rPr lang="en-AU" sz="1750" b="0" strike="noStrike" spc="-2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4" dirty="0">
                <a:solidFill>
                  <a:srgbClr val="3333CC"/>
                </a:solidFill>
                <a:latin typeface="Calibri" panose="020F0502020204030204" pitchFamily="34" charset="0"/>
              </a:rPr>
              <a:t>significant</a:t>
            </a:r>
            <a:r>
              <a:rPr lang="en-AU" sz="1750" b="0" strike="noStrike" spc="-24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i.e.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could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have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arisen </a:t>
            </a:r>
            <a:r>
              <a:rPr lang="en-AU" sz="1750" b="0" strike="noStrike" spc="-128" dirty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4" dirty="0">
                <a:solidFill>
                  <a:srgbClr val="000000"/>
                </a:solidFill>
                <a:latin typeface="Calibri" panose="020F0502020204030204" pitchFamily="34" charset="0"/>
              </a:rPr>
              <a:t>chance.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86995" indent="-65405">
              <a:lnSpc>
                <a:spcPct val="100000"/>
              </a:lnSpc>
              <a:spcBef>
                <a:spcPts val="5"/>
              </a:spcBef>
            </a:pPr>
            <a:r>
              <a:rPr lang="en-AU" sz="1750" b="0" u="sng" strike="noStrike" spc="-52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</a:rPr>
              <a:t>Beware</a:t>
            </a:r>
            <a:r>
              <a:rPr lang="en-AU" sz="1750" b="0" strike="noStrike" spc="-52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287655" indent="-20066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AU" sz="1750" b="0" strike="noStrike" spc="-1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AU" sz="1750" b="0" strike="noStrike" spc="63" dirty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AU" sz="1750" b="0" strike="noStrike" spc="-202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en-AU" sz="1750" b="0" strike="noStrike" spc="69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AU" sz="1750" b="0" strike="noStrike" spc="-52" dirty="0">
                <a:solidFill>
                  <a:srgbClr val="000000"/>
                </a:solidFill>
                <a:latin typeface="Calibri" panose="020F0502020204030204" pitchFamily="34" charset="0"/>
              </a:rPr>
              <a:t>l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en-AU" sz="1750" b="0" strike="noStrike" spc="9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54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AU" sz="1750" b="0" i="1" strike="noStrike" spc="-103" dirty="0">
                <a:solidFill>
                  <a:srgbClr val="000000"/>
                </a:solidFill>
                <a:latin typeface="Calibri" panose="020F0502020204030204" pitchFamily="34" charset="0"/>
              </a:rPr>
              <a:t>Expectation</a:t>
            </a:r>
            <a:r>
              <a:rPr lang="en-AU" sz="1750" b="0" i="1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i="1" strike="noStrike" spc="-77" dirty="0">
                <a:solidFill>
                  <a:srgbClr val="000000"/>
                </a:solidFill>
                <a:latin typeface="Calibri" panose="020F0502020204030204" pitchFamily="34" charset="0"/>
              </a:rPr>
              <a:t>valu</a:t>
            </a:r>
            <a:r>
              <a:rPr lang="en-AU" sz="1750" b="0" i="1" strike="noStrike" spc="-94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AU" sz="1750" b="0" strike="noStrike" spc="-143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287655" indent="-20066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AU" sz="1750" b="0" strike="noStrike" spc="-43" dirty="0">
                <a:solidFill>
                  <a:srgbClr val="000000"/>
                </a:solidFill>
                <a:latin typeface="Calibri" panose="020F0502020204030204" pitchFamily="34" charset="0"/>
              </a:rPr>
              <a:t>length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segments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similar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77" dirty="0">
                <a:solidFill>
                  <a:srgbClr val="000000"/>
                </a:solidFill>
                <a:latin typeface="Calibri" panose="020F0502020204030204" pitchFamily="34" charset="0"/>
              </a:rPr>
              <a:t>between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80" dirty="0">
                <a:solidFill>
                  <a:srgbClr val="000000"/>
                </a:solidFill>
                <a:latin typeface="Calibri" panose="020F0502020204030204" pitchFamily="34" charset="0"/>
              </a:rPr>
              <a:t>two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4" dirty="0">
                <a:solidFill>
                  <a:srgbClr val="000000"/>
                </a:solidFill>
                <a:latin typeface="Calibri" panose="020F0502020204030204" pitchFamily="34" charset="0"/>
              </a:rPr>
              <a:t>sequences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287655" indent="-20066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AU" sz="1750" b="0" strike="noStrike" spc="-77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3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58" dirty="0">
                <a:solidFill>
                  <a:srgbClr val="000000"/>
                </a:solidFill>
                <a:latin typeface="Calibri" panose="020F0502020204030204" pitchFamily="34" charset="0"/>
              </a:rPr>
              <a:t>number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en-AU" sz="1750" b="0" strike="noStrike" spc="-2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insertions/deletions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981360" y="1335040"/>
            <a:ext cx="7840080" cy="1638360"/>
          </a:xfrm>
          <a:prstGeom prst="rect">
            <a:avLst/>
          </a:prstGeom>
          <a:noFill/>
          <a:ln w="9360">
            <a:solidFill>
              <a:srgbClr val="0101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8000" rIns="0" bIns="0"/>
          <a:lstStyle/>
          <a:p>
            <a:pPr marL="164465">
              <a:lnSpc>
                <a:spcPct val="100000"/>
              </a:lnSpc>
              <a:spcBef>
                <a:spcPts val="875"/>
              </a:spcBef>
            </a:pPr>
            <a:r>
              <a:rPr lang="en-AU" sz="1750" b="0" u="sng" strike="noStrike" spc="-4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</a:rPr>
              <a:t>Rule-of-thumb</a:t>
            </a:r>
            <a:r>
              <a:rPr lang="en-AU" sz="1750" b="0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en-AU" sz="1750" b="0" strike="noStrike" spc="-1" dirty="0">
              <a:latin typeface="Calibri" panose="020F0502020204030204" pitchFamily="34" charset="0"/>
            </a:endParaRPr>
          </a:p>
          <a:p>
            <a:pPr marL="164465">
              <a:lnSpc>
                <a:spcPct val="100000"/>
              </a:lnSpc>
            </a:pPr>
            <a:r>
              <a:rPr lang="en-AU" sz="1750" b="0" strike="noStrike" spc="-94" dirty="0">
                <a:solidFill>
                  <a:srgbClr val="000000"/>
                </a:solidFill>
                <a:latin typeface="Calibri" panose="020F0502020204030204" pitchFamily="34" charset="0"/>
              </a:rPr>
              <a:t>If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3" dirty="0">
                <a:solidFill>
                  <a:srgbClr val="000000"/>
                </a:solidFill>
                <a:latin typeface="Calibri" panose="020F0502020204030204" pitchFamily="34" charset="0"/>
              </a:rPr>
              <a:t>your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4" dirty="0">
                <a:solidFill>
                  <a:srgbClr val="000000"/>
                </a:solidFill>
                <a:latin typeface="Calibri" panose="020F0502020204030204" pitchFamily="34" charset="0"/>
              </a:rPr>
              <a:t>sequences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more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52" dirty="0">
                <a:solidFill>
                  <a:srgbClr val="000000"/>
                </a:solidFill>
                <a:latin typeface="Calibri" panose="020F0502020204030204" pitchFamily="34" charset="0"/>
              </a:rPr>
              <a:t>than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1" strike="noStrike" spc="83" dirty="0">
                <a:solidFill>
                  <a:srgbClr val="000000"/>
                </a:solidFill>
                <a:latin typeface="Calibri" panose="020F0502020204030204" pitchFamily="34" charset="0"/>
              </a:rPr>
              <a:t>100</a:t>
            </a:r>
            <a:r>
              <a:rPr lang="en-AU" sz="1750" b="1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1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amino</a:t>
            </a:r>
            <a:r>
              <a:rPr lang="en-AU" sz="1750" b="1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1" strike="noStrike" spc="12" dirty="0">
                <a:solidFill>
                  <a:srgbClr val="000000"/>
                </a:solidFill>
                <a:latin typeface="Calibri" panose="020F0502020204030204" pitchFamily="34" charset="0"/>
              </a:rPr>
              <a:t>acids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long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3" dirty="0">
                <a:solidFill>
                  <a:srgbClr val="000000"/>
                </a:solidFill>
                <a:latin typeface="Calibri" panose="020F0502020204030204" pitchFamily="34" charset="0"/>
              </a:rPr>
              <a:t>(or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83" dirty="0">
                <a:solidFill>
                  <a:srgbClr val="000000"/>
                </a:solidFill>
                <a:latin typeface="Calibri" panose="020F0502020204030204" pitchFamily="34" charset="0"/>
              </a:rPr>
              <a:t>100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nucleotides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58" dirty="0">
                <a:solidFill>
                  <a:srgbClr val="000000"/>
                </a:solidFill>
                <a:latin typeface="Calibri" panose="020F0502020204030204" pitchFamily="34" charset="0"/>
              </a:rPr>
              <a:t>long) </a:t>
            </a:r>
            <a:r>
              <a:rPr lang="en-AU" sz="1750" b="0" strike="noStrike" spc="-51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9" dirty="0">
                <a:solidFill>
                  <a:srgbClr val="000000"/>
                </a:solidFill>
                <a:latin typeface="Calibri" panose="020F0502020204030204" pitchFamily="34" charset="0"/>
              </a:rPr>
              <a:t>you </a:t>
            </a:r>
            <a:r>
              <a:rPr lang="en-AU" sz="1750" b="0" strike="noStrike" spc="12" dirty="0">
                <a:solidFill>
                  <a:srgbClr val="000000"/>
                </a:solidFill>
                <a:latin typeface="Calibri" panose="020F0502020204030204" pitchFamily="34" charset="0"/>
              </a:rPr>
              <a:t>can </a:t>
            </a:r>
            <a:r>
              <a:rPr lang="en-AU" sz="1750" b="0" strike="noStrike" spc="-32" dirty="0">
                <a:solidFill>
                  <a:srgbClr val="000000"/>
                </a:solidFill>
                <a:latin typeface="Calibri" panose="020F0502020204030204" pitchFamily="34" charset="0"/>
              </a:rPr>
              <a:t>considered </a:t>
            </a:r>
            <a:r>
              <a:rPr lang="en-AU" sz="1750" b="0" strike="noStrike" spc="-77" dirty="0">
                <a:solidFill>
                  <a:srgbClr val="000000"/>
                </a:solidFill>
                <a:latin typeface="Calibri" panose="020F0502020204030204" pitchFamily="34" charset="0"/>
              </a:rPr>
              <a:t>them </a:t>
            </a:r>
            <a:r>
              <a:rPr lang="en-AU" sz="1750" b="0" strike="noStrike" spc="69" dirty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homologues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AU" sz="2400" b="1" strike="noStrike" spc="-154" dirty="0">
                <a:solidFill>
                  <a:srgbClr val="000000"/>
                </a:solidFill>
                <a:latin typeface="Calibri" panose="020F0502020204030204" pitchFamily="34" charset="0"/>
              </a:rPr>
              <a:t>25%</a:t>
            </a:r>
            <a:r>
              <a:rPr lang="en-AU" sz="1750" b="0" strike="noStrike" spc="-14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of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AU" sz="2400" b="1" strike="noStrike" spc="69" dirty="0">
                <a:solidFill>
                  <a:srgbClr val="000000"/>
                </a:solidFill>
                <a:latin typeface="Calibri" panose="020F0502020204030204" pitchFamily="34" charset="0"/>
              </a:rPr>
              <a:t>aa</a:t>
            </a:r>
            <a:r>
              <a:rPr lang="en-AU" sz="1750" b="0" strike="noStrike" spc="6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" dirty="0">
                <a:solidFill>
                  <a:srgbClr val="000000"/>
                </a:solidFill>
                <a:latin typeface="Calibri" panose="020F0502020204030204" pitchFamily="34" charset="0"/>
              </a:rPr>
              <a:t>are </a:t>
            </a:r>
            <a:r>
              <a:rPr lang="en-AU" sz="1750" b="0" strike="noStrike" spc="-38" dirty="0">
                <a:solidFill>
                  <a:srgbClr val="000000"/>
                </a:solidFill>
                <a:latin typeface="Calibri" panose="020F0502020204030204" pitchFamily="34" charset="0"/>
              </a:rPr>
              <a:t>identical </a:t>
            </a:r>
            <a:r>
              <a:rPr lang="en-AU" sz="1750" b="0" strike="noStrike" spc="-157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AU" sz="2400" b="1" strike="noStrike" spc="-157" dirty="0">
                <a:solidFill>
                  <a:srgbClr val="000000"/>
                </a:solidFill>
                <a:latin typeface="Calibri" panose="020F0502020204030204" pitchFamily="34" charset="0"/>
              </a:rPr>
              <a:t>70%</a:t>
            </a:r>
            <a:r>
              <a:rPr lang="en-AU" sz="1750" b="0" strike="noStrike" spc="-154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9" dirty="0">
                <a:solidFill>
                  <a:srgbClr val="000000"/>
                </a:solidFill>
                <a:latin typeface="Calibri" panose="020F0502020204030204" pitchFamily="34" charset="0"/>
              </a:rPr>
              <a:t>of </a:t>
            </a:r>
            <a:r>
              <a:rPr lang="en-AU" sz="1750" b="0" strike="noStrike" spc="-83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1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nucleotide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3" dirty="0">
                <a:solidFill>
                  <a:srgbClr val="000000"/>
                </a:solidFill>
                <a:latin typeface="Calibri" panose="020F0502020204030204" pitchFamily="34" charset="0"/>
              </a:rPr>
              <a:t>for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83" dirty="0">
                <a:solidFill>
                  <a:srgbClr val="000000"/>
                </a:solidFill>
                <a:latin typeface="Calibri" panose="020F0502020204030204" pitchFamily="34" charset="0"/>
              </a:rPr>
              <a:t>DNA).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3" dirty="0">
                <a:solidFill>
                  <a:srgbClr val="000000"/>
                </a:solidFill>
                <a:latin typeface="Calibri" panose="020F0502020204030204" pitchFamily="34" charset="0"/>
              </a:rPr>
              <a:t>Below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9" dirty="0">
                <a:solidFill>
                  <a:srgbClr val="000000"/>
                </a:solidFill>
                <a:latin typeface="Calibri" panose="020F0502020204030204" pitchFamily="34" charset="0"/>
              </a:rPr>
              <a:t>this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43" dirty="0">
                <a:solidFill>
                  <a:srgbClr val="000000"/>
                </a:solidFill>
                <a:latin typeface="Calibri" panose="020F0502020204030204" pitchFamily="34" charset="0"/>
              </a:rPr>
              <a:t>value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109" dirty="0">
                <a:solidFill>
                  <a:srgbClr val="000000"/>
                </a:solidFill>
                <a:latin typeface="Calibri" panose="020F0502020204030204" pitchFamily="34" charset="0"/>
              </a:rPr>
              <a:t>you</a:t>
            </a:r>
            <a:r>
              <a:rPr lang="en-AU" sz="1750" b="0" strike="noStrike" spc="-12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3" dirty="0">
                <a:solidFill>
                  <a:srgbClr val="000000"/>
                </a:solidFill>
                <a:latin typeface="Calibri" panose="020F0502020204030204" pitchFamily="34" charset="0"/>
              </a:rPr>
              <a:t>enter</a:t>
            </a:r>
            <a:r>
              <a:rPr lang="en-AU" sz="1750" b="0" strike="noStrike" spc="-18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69" dirty="0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en-AU" sz="1750" b="0" strike="noStrike" spc="-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97" dirty="0">
                <a:solidFill>
                  <a:srgbClr val="3333CC"/>
                </a:solidFill>
                <a:latin typeface="Calibri" panose="020F0502020204030204" pitchFamily="34" charset="0"/>
              </a:rPr>
              <a:t>twilight</a:t>
            </a:r>
            <a:r>
              <a:rPr lang="en-AU" sz="1750" b="0" strike="noStrike" spc="-9" dirty="0">
                <a:solidFill>
                  <a:srgbClr val="3333CC"/>
                </a:solidFill>
                <a:latin typeface="Calibri" panose="020F0502020204030204" pitchFamily="34" charset="0"/>
              </a:rPr>
              <a:t> </a:t>
            </a:r>
            <a:r>
              <a:rPr lang="en-AU" sz="1750" b="0" strike="noStrike" spc="-52" dirty="0">
                <a:solidFill>
                  <a:srgbClr val="3333CC"/>
                </a:solidFill>
                <a:latin typeface="Calibri" panose="020F0502020204030204" pitchFamily="34" charset="0"/>
              </a:rPr>
              <a:t>zone</a:t>
            </a:r>
            <a:r>
              <a:rPr lang="en-AU" sz="1750" b="0" strike="noStrike" spc="-52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AU" sz="1750" b="0" strike="noStrike" spc="-1" dirty="0">
              <a:latin typeface="Calibri" panose="020F0502020204030204" pitchFamily="34" charset="0"/>
            </a:endParaRPr>
          </a:p>
        </p:txBody>
      </p:sp>
      <p:grpSp>
        <p:nvGrpSpPr>
          <p:cNvPr id="197" name="Group 4"/>
          <p:cNvGrpSpPr/>
          <p:nvPr/>
        </p:nvGrpSpPr>
        <p:grpSpPr>
          <a:xfrm>
            <a:off x="491979" y="4181159"/>
            <a:ext cx="354600" cy="659160"/>
            <a:chOff x="1019880" y="4811760"/>
            <a:chExt cx="354600" cy="659160"/>
          </a:xfrm>
        </p:grpSpPr>
        <p:sp>
          <p:nvSpPr>
            <p:cNvPr id="198" name="CustomShape 5"/>
            <p:cNvSpPr/>
            <p:nvPr/>
          </p:nvSpPr>
          <p:spPr>
            <a:xfrm>
              <a:off x="1019880" y="4811760"/>
              <a:ext cx="354600" cy="659160"/>
            </a:xfrm>
            <a:custGeom>
              <a:avLst/>
              <a:gdLst/>
              <a:ahLst/>
              <a:cxnLst/>
              <a:rect l="l" t="t" r="r" b="b"/>
              <a:pathLst>
                <a:path w="365125" h="678179">
                  <a:moveTo>
                    <a:pt x="364997" y="678180"/>
                  </a:moveTo>
                  <a:lnTo>
                    <a:pt x="275081" y="393192"/>
                  </a:lnTo>
                  <a:lnTo>
                    <a:pt x="324611" y="382524"/>
                  </a:lnTo>
                  <a:lnTo>
                    <a:pt x="236981" y="201930"/>
                  </a:lnTo>
                  <a:lnTo>
                    <a:pt x="285750" y="195834"/>
                  </a:lnTo>
                  <a:lnTo>
                    <a:pt x="232409" y="0"/>
                  </a:lnTo>
                  <a:lnTo>
                    <a:pt x="0" y="44196"/>
                  </a:lnTo>
                  <a:lnTo>
                    <a:pt x="142494" y="220218"/>
                  </a:lnTo>
                  <a:lnTo>
                    <a:pt x="70865" y="237744"/>
                  </a:lnTo>
                  <a:lnTo>
                    <a:pt x="206501" y="402336"/>
                  </a:lnTo>
                  <a:lnTo>
                    <a:pt x="145541" y="413765"/>
                  </a:lnTo>
                  <a:lnTo>
                    <a:pt x="364997" y="678180"/>
                  </a:lnTo>
                  <a:close/>
                </a:path>
              </a:pathLst>
            </a:custGeom>
            <a:solidFill>
              <a:srgbClr val="FFFF01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9" name="CustomShape 6"/>
            <p:cNvSpPr/>
            <p:nvPr/>
          </p:nvSpPr>
          <p:spPr>
            <a:xfrm>
              <a:off x="1019880" y="4811760"/>
              <a:ext cx="354600" cy="659160"/>
            </a:xfrm>
            <a:custGeom>
              <a:avLst/>
              <a:gdLst/>
              <a:ahLst/>
              <a:cxnLst/>
              <a:rect l="l" t="t" r="r" b="b"/>
              <a:pathLst>
                <a:path w="365125" h="678179">
                  <a:moveTo>
                    <a:pt x="232409" y="0"/>
                  </a:moveTo>
                  <a:lnTo>
                    <a:pt x="0" y="44196"/>
                  </a:lnTo>
                  <a:lnTo>
                    <a:pt x="142494" y="220218"/>
                  </a:lnTo>
                  <a:lnTo>
                    <a:pt x="70865" y="237744"/>
                  </a:lnTo>
                  <a:lnTo>
                    <a:pt x="206501" y="402336"/>
                  </a:lnTo>
                  <a:lnTo>
                    <a:pt x="145541" y="413765"/>
                  </a:lnTo>
                  <a:lnTo>
                    <a:pt x="364997" y="678180"/>
                  </a:lnTo>
                  <a:lnTo>
                    <a:pt x="275081" y="393192"/>
                  </a:lnTo>
                  <a:lnTo>
                    <a:pt x="324611" y="382524"/>
                  </a:lnTo>
                  <a:lnTo>
                    <a:pt x="236981" y="201930"/>
                  </a:lnTo>
                  <a:lnTo>
                    <a:pt x="285750" y="195834"/>
                  </a:lnTo>
                  <a:lnTo>
                    <a:pt x="232409" y="0"/>
                  </a:lnTo>
                  <a:close/>
                </a:path>
              </a:pathLst>
            </a:custGeom>
            <a:noFill/>
            <a:ln w="9360">
              <a:solidFill>
                <a:srgbClr val="01010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60" y="5390567"/>
            <a:ext cx="6844665" cy="18599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33360" y="7183080"/>
            <a:ext cx="8747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900" b="0" strike="noStrike" spc="-1" dirty="0">
                <a:solidFill>
                  <a:srgbClr val="000000"/>
                </a:solidFill>
                <a:latin typeface="Calibri"/>
              </a:rPr>
              <a:t>Otto C, Stadler PF, Hoffmann S: 'Lacking alignments? The next generation sequencing mapper </a:t>
            </a:r>
            <a:r>
              <a:rPr lang="en-AU" sz="900" b="0" strike="noStrike" spc="-1" dirty="0" err="1">
                <a:solidFill>
                  <a:srgbClr val="000000"/>
                </a:solidFill>
                <a:latin typeface="Calibri"/>
              </a:rPr>
              <a:t>segemehl</a:t>
            </a:r>
            <a:r>
              <a:rPr lang="en-AU" sz="900" b="0" strike="noStrike" spc="-1" dirty="0">
                <a:solidFill>
                  <a:srgbClr val="000000"/>
                </a:solidFill>
                <a:latin typeface="Calibri"/>
              </a:rPr>
              <a:t> revisited', Bioinformatics. 2014 Jul 1;30(13):1837-43 (2014)</a:t>
            </a:r>
            <a:endParaRPr lang="en-AU" sz="9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33360" y="708840"/>
            <a:ext cx="9352440" cy="613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333360" y="7183080"/>
            <a:ext cx="8747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900" b="0" strike="noStrike" spc="-1" dirty="0">
                <a:solidFill>
                  <a:srgbClr val="000000"/>
                </a:solidFill>
                <a:latin typeface="Calibri"/>
              </a:rPr>
              <a:t>Otto C, Stadler PF, Hoffmann S: 'Lacking alignments? The next generation sequencing mapper </a:t>
            </a:r>
            <a:r>
              <a:rPr lang="en-AU" sz="900" b="0" strike="noStrike" spc="-1" dirty="0" err="1">
                <a:solidFill>
                  <a:srgbClr val="000000"/>
                </a:solidFill>
                <a:latin typeface="Calibri"/>
              </a:rPr>
              <a:t>segemehl</a:t>
            </a:r>
            <a:r>
              <a:rPr lang="en-AU" sz="900" b="0" strike="noStrike" spc="-1" dirty="0">
                <a:solidFill>
                  <a:srgbClr val="000000"/>
                </a:solidFill>
                <a:latin typeface="Calibri"/>
              </a:rPr>
              <a:t> revisited', Bioinformatics. 2014 Jul 1;30(13):1837-43 (2014)</a:t>
            </a:r>
            <a:endParaRPr lang="en-AU" sz="9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42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3360" y="654840"/>
            <a:ext cx="9308880" cy="604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3939480" y="553680"/>
            <a:ext cx="219816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Map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pe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r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3" name="Picture 14"/>
          <p:cNvPicPr/>
          <p:nvPr/>
        </p:nvPicPr>
        <p:blipFill>
          <a:blip r:embed="rId2"/>
          <a:srcRect t="13905" b="21239"/>
          <a:stretch>
            <a:fillRect/>
          </a:stretch>
        </p:blipFill>
        <p:spPr>
          <a:xfrm>
            <a:off x="162720" y="2103120"/>
            <a:ext cx="9752040" cy="3520080"/>
          </a:xfrm>
          <a:prstGeom prst="rect">
            <a:avLst/>
          </a:prstGeom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061335" y="6161405"/>
            <a:ext cx="395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</a:rPr>
              <a:t>IGV snapshot with reads in bam 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60640" y="402120"/>
            <a:ext cx="7967520" cy="3255120"/>
          </a:xfrm>
          <a:prstGeom prst="rect">
            <a:avLst/>
          </a:prstGeom>
          <a:ln>
            <a:noFill/>
          </a:ln>
        </p:spPr>
      </p:pic>
      <p:pic>
        <p:nvPicPr>
          <p:cNvPr id="201" name="Picture 4"/>
          <p:cNvPicPr/>
          <p:nvPr/>
        </p:nvPicPr>
        <p:blipFill>
          <a:blip r:embed="rId3"/>
          <a:srcRect r="46273" b="48933"/>
          <a:stretch>
            <a:fillRect/>
          </a:stretch>
        </p:blipFill>
        <p:spPr>
          <a:xfrm>
            <a:off x="1535400" y="3882240"/>
            <a:ext cx="7165440" cy="340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756360" y="2342520"/>
            <a:ext cx="8570880" cy="1586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512720" y="4231800"/>
            <a:ext cx="7058160" cy="188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20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0" y="715680"/>
            <a:ext cx="10004760" cy="62517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206280" y="7075800"/>
            <a:ext cx="8931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400" b="0" strike="noStrike" spc="-1" dirty="0">
                <a:solidFill>
                  <a:srgbClr val="000000"/>
                </a:solidFill>
                <a:latin typeface="Calibri"/>
              </a:rPr>
              <a:t>https://ourarchive.otago.ac.nz/bitstream/handle/10523/9302/McGimpseyStephanie2019MSc.pdf</a:t>
            </a:r>
            <a:endParaRPr lang="en-AU" sz="1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32640" y="6858720"/>
            <a:ext cx="87145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400" b="0" strike="noStrike" spc="-1" dirty="0">
                <a:solidFill>
                  <a:srgbClr val="000000"/>
                </a:solidFill>
                <a:latin typeface="Calibri"/>
              </a:rPr>
              <a:t>https://ourarchive.otago.ac.nz/bitstream/handle/10523/9302/McGimpseyStephanie2019MSc.pdf</a:t>
            </a:r>
            <a:endParaRPr lang="en-AU" sz="14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1400" b="0" strike="noStrike" spc="-1" dirty="0">
                <a:solidFill>
                  <a:srgbClr val="000000"/>
                </a:solidFill>
                <a:latin typeface="Calibri"/>
              </a:rPr>
              <a:t>https://www.ncbi.nlm.nih.gov/pmc/articles/PMC3820096/</a:t>
            </a:r>
            <a:endParaRPr lang="en-AU" sz="14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20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4560" y="727200"/>
            <a:ext cx="8292600" cy="1675440"/>
          </a:xfrm>
          <a:prstGeom prst="rect">
            <a:avLst/>
          </a:prstGeom>
          <a:ln>
            <a:noFill/>
          </a:ln>
        </p:spPr>
      </p:pic>
      <p:pic>
        <p:nvPicPr>
          <p:cNvPr id="208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4560" y="2838600"/>
            <a:ext cx="8532720" cy="1362240"/>
          </a:xfrm>
          <a:prstGeom prst="rect">
            <a:avLst/>
          </a:prstGeom>
          <a:ln>
            <a:noFill/>
          </a:ln>
        </p:spPr>
      </p:pic>
      <p:pic>
        <p:nvPicPr>
          <p:cNvPr id="209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73200" y="4793040"/>
            <a:ext cx="8984160" cy="169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141440" y="553680"/>
            <a:ext cx="1795320" cy="1274400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O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u</a:t>
            </a:r>
            <a:r>
              <a:rPr lang="en-AU" sz="44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t</a:t>
            </a:r>
            <a:r>
              <a:rPr lang="en-AU" sz="44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</a:t>
            </a:r>
            <a:r>
              <a:rPr lang="en-AU" sz="44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i</a:t>
            </a:r>
            <a:r>
              <a:rPr lang="en-AU" sz="44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n</a:t>
            </a:r>
            <a:r>
              <a:rPr lang="en-AU" sz="44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endParaRPr lang="en-AU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624960" y="19152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948600" y="1629360"/>
            <a:ext cx="5480480" cy="508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61280" rIns="0" bIns="0"/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PSSMs/PSI-BLAST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1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HMMs/</a:t>
            </a:r>
            <a:r>
              <a:rPr lang="en-AU" sz="3200" b="0" strike="noStrike" spc="-4" dirty="0" err="1">
                <a:solidFill>
                  <a:srgbClr val="191919"/>
                </a:solidFill>
                <a:latin typeface="Calibri" panose="020F0502020204030204" pitchFamily="34" charset="0"/>
              </a:rPr>
              <a:t>HMMer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R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N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 </a:t>
            </a:r>
            <a:r>
              <a:rPr lang="en-AU" sz="3200" spc="-4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li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gn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m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en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ts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0000"/>
              </a:lnSpc>
              <a:spcBef>
                <a:spcPts val="10"/>
              </a:spcBef>
            </a:pPr>
            <a:r>
              <a:rPr lang="en-AU" sz="3200" b="0" strike="noStrike" spc="-180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G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no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m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e</a:t>
            </a:r>
            <a:r>
              <a:rPr lang="en-AU" sz="3200" b="0" strike="noStrike" spc="-180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l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i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gn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m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en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ts 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Assemblers </a:t>
            </a:r>
            <a:r>
              <a:rPr lang="en-AU" sz="3200" b="0" strike="noStrike" spc="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Mappers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624960" y="25513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624960" y="318636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16" name="CustomShape 7"/>
          <p:cNvSpPr/>
          <p:nvPr/>
        </p:nvSpPr>
        <p:spPr>
          <a:xfrm>
            <a:off x="624960" y="38228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9357480" y="6874920"/>
            <a:ext cx="267480" cy="438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AU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669303" y="612742"/>
            <a:ext cx="8323867" cy="961538"/>
          </a:xfrm>
          <a:prstGeom prst="rect">
            <a:avLst/>
          </a:prstGeom>
          <a:noFill/>
          <a:ln>
            <a:noFill/>
          </a:ln>
        </p:spPr>
        <p:txBody>
          <a:bodyPr lIns="0" tIns="71280" rIns="0" bIns="0"/>
          <a:lstStyle/>
          <a:p>
            <a:pPr marL="2214880" indent="-2201545">
              <a:lnSpc>
                <a:spcPts val="4920"/>
              </a:lnSpc>
              <a:spcBef>
                <a:spcPts val="560"/>
              </a:spcBef>
            </a:pPr>
            <a:r>
              <a:rPr lang="en-AU" sz="4000" b="0" strike="noStrike" spc="-12" dirty="0">
                <a:solidFill>
                  <a:srgbClr val="191919"/>
                </a:solidFill>
                <a:latin typeface="Calibri" panose="020F0502020204030204" pitchFamily="34" charset="0"/>
              </a:rPr>
              <a:t>Different </a:t>
            </a:r>
            <a:r>
              <a:rPr lang="en-AU" sz="4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tools for homology </a:t>
            </a:r>
            <a:r>
              <a:rPr lang="en-AU" sz="4000" b="0" strike="noStrike" spc="-120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40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searching</a:t>
            </a:r>
            <a:endParaRPr lang="en-AU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99400" y="185544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923400" y="1569600"/>
            <a:ext cx="8574120" cy="4787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2240" rIns="0" bIns="0"/>
          <a:lstStyle/>
          <a:p>
            <a:pPr marL="12700">
              <a:lnSpc>
                <a:spcPct val="131000"/>
              </a:lnSpc>
              <a:spcBef>
                <a:spcPts val="95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Searching</a:t>
            </a:r>
            <a:r>
              <a:rPr lang="en-AU" sz="3200" b="0" strike="noStrike" spc="-2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r>
              <a:rPr lang="en-AU" sz="3200" b="0" strike="noStrike" spc="-3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protein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families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31000"/>
              </a:lnSpc>
              <a:spcBef>
                <a:spcPts val="95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Aligning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genomes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Looking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for</a:t>
            </a:r>
            <a:r>
              <a:rPr lang="en-AU" sz="3200" b="0" strike="noStrike" spc="-18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RNA</a:t>
            </a:r>
            <a:r>
              <a:rPr lang="en-AU" sz="3200" b="0" strike="noStrike" spc="-202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genes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ts val="3590"/>
              </a:lnSpc>
              <a:spcBef>
                <a:spcPts val="150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Combining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overlapping sequences </a:t>
            </a:r>
            <a:r>
              <a:rPr lang="en-AU" sz="3200" b="0" strike="noStrike" spc="-87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(assemblers)</a:t>
            </a:r>
            <a:endParaRPr lang="en-AU" sz="3200" b="0" strike="noStrike" spc="-1" dirty="0">
              <a:latin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Finding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the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position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of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sequence</a:t>
            </a:r>
            <a:r>
              <a:rPr lang="en-AU" sz="3200" b="0" strike="noStrike" spc="-4" dirty="0">
                <a:solidFill>
                  <a:srgbClr val="191919"/>
                </a:solidFill>
                <a:latin typeface="Calibri" panose="020F0502020204030204" pitchFamily="34" charset="0"/>
              </a:rPr>
              <a:t> in</a:t>
            </a:r>
            <a:r>
              <a:rPr lang="en-AU" sz="3200" b="0" strike="noStrike" spc="-9" dirty="0">
                <a:solidFill>
                  <a:srgbClr val="191919"/>
                </a:solidFill>
                <a:latin typeface="Calibri" panose="020F0502020204030204" pitchFamily="34" charset="0"/>
              </a:rPr>
              <a:t> </a:t>
            </a:r>
            <a:r>
              <a:rPr lang="en-AU" sz="3200" b="0" strike="noStrike" spc="-1" dirty="0">
                <a:solidFill>
                  <a:srgbClr val="191919"/>
                </a:solidFill>
                <a:latin typeface="Calibri" panose="020F0502020204030204" pitchFamily="34" charset="0"/>
              </a:rPr>
              <a:t>a genome</a:t>
            </a:r>
            <a:endParaRPr lang="en-AU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599400" y="249192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599400" y="312660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599400" y="376308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618254" y="4399560"/>
            <a:ext cx="170280" cy="23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1520" rIns="0" bIns="0"/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AU" sz="1450" b="0" strike="noStrike" spc="262" dirty="0">
                <a:solidFill>
                  <a:srgbClr val="191919"/>
                </a:solidFill>
                <a:latin typeface="Calibri"/>
              </a:rPr>
              <a:t>●</a:t>
            </a:r>
            <a:endParaRPr lang="en-AU" sz="145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1217</Words>
  <Application>Microsoft Office PowerPoint</Application>
  <PresentationFormat>Custom</PresentationFormat>
  <Paragraphs>229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StarSymbol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Langille</dc:creator>
  <cp:lastModifiedBy>Lưu Phúc Lợi</cp:lastModifiedBy>
  <cp:revision>84</cp:revision>
  <dcterms:created xsi:type="dcterms:W3CDTF">2021-10-25T20:54:25Z</dcterms:created>
  <dcterms:modified xsi:type="dcterms:W3CDTF">2024-05-30T15:20:09Z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reator">
    <vt:lpwstr>Impress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KSOProductBuildVer">
    <vt:lpwstr>1033-10.1.0.6757</vt:lpwstr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(4:3)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44</vt:i4>
  </property>
</Properties>
</file>